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tags/tag104.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ags/tag89.xml" ContentType="application/vnd.openxmlformats-officedocument.presentationml.tags+xml"/>
  <Override PartName="/ppt/tags/tag111.xml" ContentType="application/vnd.openxmlformats-officedocument.presentationml.tag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Override PartName="/ppt/tags/tag78.xml" ContentType="application/vnd.openxmlformats-officedocument.presentationml.tags+xml"/>
  <Override PartName="/ppt/tags/tag96.xml" ContentType="application/vnd.openxmlformats-officedocument.presentationml.tags+xml"/>
  <Override PartName="/ppt/tags/tag100.xml" ContentType="application/vnd.openxmlformats-officedocument.presentationml.tags+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38.xml" ContentType="application/vnd.openxmlformats-officedocument.presentationml.tags+xml"/>
  <Override PartName="/ppt/notesSlides/notesSlide16.xml" ContentType="application/vnd.openxmlformats-officedocument.presentationml.notesSlide+xml"/>
  <Override PartName="/ppt/tags/tag56.xml" ContentType="application/vnd.openxmlformats-officedocument.presentationml.tags+xml"/>
  <Override PartName="/ppt/tags/tag67.xml" ContentType="application/vnd.openxmlformats-officedocument.presentationml.tags+xml"/>
  <Override PartName="/ppt/tags/tag85.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63.xml" ContentType="application/vnd.openxmlformats-officedocument.presentationml.tags+xml"/>
  <Override PartName="/ppt/notesSlides/notesSlide23.xml" ContentType="application/vnd.openxmlformats-officedocument.presentationml.notesSlide+xml"/>
  <Override PartName="/ppt/tags/tag74.xml" ContentType="application/vnd.openxmlformats-officedocument.presentationml.tags+xml"/>
  <Override PartName="/ppt/tags/tag92.xml" ContentType="application/vnd.openxmlformats-officedocument.presentationml.tags+xml"/>
  <Override PartName="/ppt/tags/tag34.xml" ContentType="application/vnd.openxmlformats-officedocument.presentationml.tags+xml"/>
  <Override PartName="/ppt/notesSlides/notesSlide12.xml" ContentType="application/vnd.openxmlformats-officedocument.presentationml.notesSlide+xml"/>
  <Override PartName="/ppt/tags/tag52.xml" ContentType="application/vnd.openxmlformats-officedocument.presentationml.tags+xml"/>
  <Override PartName="/ppt/tags/tag81.xml" ContentType="application/vnd.openxmlformats-officedocument.presentationml.tags+xml"/>
  <Override PartName="/ppt/tags/tag109.xml" ContentType="application/vnd.openxmlformats-officedocument.presentationml.tags+xml"/>
  <Override PartName="/ppt/tags/tag12.xml" ContentType="application/vnd.openxmlformats-officedocument.presentationml.tags+xml"/>
  <Override PartName="/ppt/notesSlides/notesSlide7.xml" ContentType="application/vnd.openxmlformats-officedocument.presentationml.notesSlide+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tags/tag105.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tags/tag101.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9.xml" ContentType="application/vnd.openxmlformats-officedocument.presentationml.tags+xml"/>
  <Override PartName="/ppt/notesSlides/notesSlide17.xml" ContentType="application/vnd.openxmlformats-officedocument.presentationml.notesSlide+xml"/>
  <Override PartName="/ppt/tags/tag68.xml" ContentType="application/vnd.openxmlformats-officedocument.presentationml.tags+xml"/>
  <Default Extension="emf" ContentType="image/x-emf"/>
  <Override PartName="/ppt/tags/tag86.xml" ContentType="application/vnd.openxmlformats-officedocument.presentationml.tags+xml"/>
  <Override PartName="/ppt/tags/tag97.xml" ContentType="application/vnd.openxmlformats-officedocument.presentationml.tags+xml"/>
  <Override PartName="/ppt/presentation.xml" ContentType="application/vnd.openxmlformats-officedocument.presentationml.presentation.main+xml"/>
  <Override PartName="/ppt/slides/slide22.xml" ContentType="application/vnd.openxmlformats-officedocument.presentationml.slide+xml"/>
  <Override PartName="/ppt/tags/tag1.xml" ContentType="application/vnd.openxmlformats-officedocument.presentationml.tags+xml"/>
  <Override PartName="/ppt/tags/tag28.xml" ContentType="application/vnd.openxmlformats-officedocument.presentationml.tags+xml"/>
  <Override PartName="/ppt/tags/tag57.xml" ContentType="application/vnd.openxmlformats-officedocument.presentationml.tags+xml"/>
  <Override PartName="/ppt/notesSlides/notesSlide24.xml" ContentType="application/vnd.openxmlformats-officedocument.presentationml.notesSlide+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35.xml" ContentType="application/vnd.openxmlformats-officedocument.presentationml.tags+xml"/>
  <Override PartName="/ppt/notesSlides/notesSlide13.xml" ContentType="application/vnd.openxmlformats-officedocument.presentationml.notesSlide+xml"/>
  <Override PartName="/ppt/tags/tag46.xml" ContentType="application/vnd.openxmlformats-officedocument.presentationml.tags+xml"/>
  <Override PartName="/ppt/tags/tag64.xml" ContentType="application/vnd.openxmlformats-officedocument.presentationml.tags+xml"/>
  <Override PartName="/ppt/tags/tag82.xml" ContentType="application/vnd.openxmlformats-officedocument.presentationml.tags+xml"/>
  <Override PartName="/ppt/tags/tag93.xml" ContentType="application/vnd.openxmlformats-officedocument.presentationml.tag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tags/tag24.xml" ContentType="application/vnd.openxmlformats-officedocument.presentationml.tags+xml"/>
  <Override PartName="/ppt/tags/tag53.xml" ContentType="application/vnd.openxmlformats-officedocument.presentationml.tags+xml"/>
  <Override PartName="/ppt/notesSlides/notesSlide20.xml" ContentType="application/vnd.openxmlformats-officedocument.presentationml.notesSlide+xml"/>
  <Override PartName="/ppt/tags/tag71.xml" ContentType="application/vnd.openxmlformats-officedocument.presentationml.tags+xml"/>
  <Default Extension="gif" ContentType="image/gif"/>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tags/tag20.xml" ContentType="application/vnd.openxmlformats-officedocument.presentationml.tags+xml"/>
  <Override PartName="/ppt/tags/tag106.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ags/tag98.xml" ContentType="application/vnd.openxmlformats-officedocument.presentationml.tags+xml"/>
  <Override PartName="/ppt/tags/tag102.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notesSlides/notesSlide18.xml" ContentType="application/vnd.openxmlformats-officedocument.presentationml.notesSlide+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notesSlides/notesSlide25.xml" ContentType="application/vnd.openxmlformats-officedocument.presentationml.notesSlide+xml"/>
  <Override PartName="/ppt/tags/tag94.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notesSlides/notesSlide14.xml" ContentType="application/vnd.openxmlformats-officedocument.presentationml.notesSlide+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tags/tag25.xml" ContentType="application/vnd.openxmlformats-officedocument.presentationml.tags+xml"/>
  <Override PartName="/ppt/tags/tag43.xml" ContentType="application/vnd.openxmlformats-officedocument.presentationml.tags+xml"/>
  <Override PartName="/ppt/notesSlides/notesSlide21.xml" ContentType="application/vnd.openxmlformats-officedocument.presentationml.notesSlide+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notesSlides/notesSlide10.xml" ContentType="application/vnd.openxmlformats-officedocument.presentationml.notesSlide+xml"/>
  <Override PartName="/ppt/tags/tag32.xml" ContentType="application/vnd.openxmlformats-officedocument.presentationml.tags+xml"/>
  <Override PartName="/ppt/tags/tag50.xml" ContentType="application/vnd.openxmlformats-officedocument.presentationml.tags+xml"/>
  <Override PartName="/ppt/tags/tag107.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10.xml" ContentType="application/vnd.openxmlformats-officedocument.presentationml.tags+xml"/>
  <Override PartName="/ppt/tags/tag21.xml" ContentType="application/vnd.openxmlformats-officedocument.presentationml.tags+xml"/>
  <Override PartName="/ppt/slides/slide28.xml" ContentType="application/vnd.openxmlformats-officedocument.presentationml.slide+xml"/>
  <Override PartName="/ppt/notesSlides/notesSlide1.xml" ContentType="application/vnd.openxmlformats-officedocument.presentationml.notesSlide+xml"/>
  <Override PartName="/ppt/tags/tag7.xml" ContentType="application/vnd.openxmlformats-officedocument.presentationml.tags+xml"/>
  <Override PartName="/ppt/tags/tag103.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tags/tag99.xml" ContentType="application/vnd.openxmlformats-officedocument.presentationml.tags+xml"/>
  <Override PartName="/ppt/tags/tag110.xml" ContentType="application/vnd.openxmlformats-officedocument.presentationml.tags+xml"/>
  <Override PartName="/ppt/slides/slide24.xml" ContentType="application/vnd.openxmlformats-officedocument.presentationml.slide+xml"/>
  <Default Extension="jpeg" ContentType="image/jpeg"/>
  <Override PartName="/ppt/tags/tag3.xml" ContentType="application/vnd.openxmlformats-officedocument.presentationml.tags+xml"/>
  <Override PartName="/ppt/tags/tag59.xml" ContentType="application/vnd.openxmlformats-officedocument.presentationml.tags+xml"/>
  <Override PartName="/ppt/tags/tag77.xml" ContentType="application/vnd.openxmlformats-officedocument.presentationml.tags+xml"/>
  <Override PartName="/ppt/tags/tag88.xml" ContentType="application/vnd.openxmlformats-officedocument.presentationml.tags+xml"/>
  <Override PartName="/ppt/slides/slide13.xml" ContentType="application/vnd.openxmlformats-officedocument.presentationml.slide+xml"/>
  <Override PartName="/ppt/slideLayouts/slideLayout1.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notesSlides/notesSlide15.xml" ContentType="application/vnd.openxmlformats-officedocument.presentationml.notesSlide+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tags/tag95.xml" ContentType="application/vnd.openxmlformats-officedocument.presentationml.tags+xml"/>
  <Override PartName="/ppt/notesSlides/notesSlide26.xml" ContentType="application/vnd.openxmlformats-officedocument.presentationml.notesSlide+xml"/>
  <Override PartName="/ppt/slides/slide20.xml" ContentType="application/vnd.openxmlformats-officedocument.presentationml.slide+xml"/>
  <Override PartName="/ppt/tags/tag26.xml" ContentType="application/vnd.openxmlformats-officedocument.presentationml.tags+xml"/>
  <Override PartName="/ppt/tags/tag55.xml" ContentType="application/vnd.openxmlformats-officedocument.presentationml.tags+xml"/>
  <Override PartName="/ppt/notesSlides/notesSlide22.xml" ContentType="application/vnd.openxmlformats-officedocument.presentationml.notesSlide+xml"/>
  <Override PartName="/ppt/tags/tag73.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notesSlides/notesSlide11.xml" ContentType="application/vnd.openxmlformats-officedocument.presentationml.notesSlide+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tags/tag91.xml" ContentType="application/vnd.openxmlformats-officedocument.presentationml.tags+xml"/>
  <Override PartName="/ppt/notesSlides/notesSlide6.xml" ContentType="application/vnd.openxmlformats-officedocument.presentationml.notesSlide+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tags/tag108.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slides/slide2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77" r:id="rId3"/>
    <p:sldId id="259" r:id="rId4"/>
    <p:sldId id="281" r:id="rId5"/>
    <p:sldId id="278" r:id="rId6"/>
    <p:sldId id="257" r:id="rId7"/>
    <p:sldId id="258"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9" r:id="rId22"/>
    <p:sldId id="273" r:id="rId23"/>
    <p:sldId id="274" r:id="rId24"/>
    <p:sldId id="275" r:id="rId25"/>
    <p:sldId id="276" r:id="rId26"/>
    <p:sldId id="282" r:id="rId27"/>
    <p:sldId id="283" r:id="rId28"/>
    <p:sldId id="284" r:id="rId29"/>
    <p:sldId id="280"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1091" autoAdjust="0"/>
    <p:restoredTop sz="46127" autoAdjust="0"/>
  </p:normalViewPr>
  <p:slideViewPr>
    <p:cSldViewPr>
      <p:cViewPr>
        <p:scale>
          <a:sx n="75" d="100"/>
          <a:sy n="75" d="100"/>
        </p:scale>
        <p:origin x="-1002" y="-72"/>
      </p:cViewPr>
      <p:guideLst>
        <p:guide orient="horz" pos="2160"/>
        <p:guide pos="2880"/>
      </p:guideLst>
    </p:cSldViewPr>
  </p:slideViewPr>
  <p:notesTextViewPr>
    <p:cViewPr>
      <p:scale>
        <a:sx n="125" d="100"/>
        <a:sy n="125" d="100"/>
      </p:scale>
      <p:origin x="0" y="0"/>
    </p:cViewPr>
  </p:notesTextViewPr>
  <p:notesViewPr>
    <p:cSldViewPr>
      <p:cViewPr varScale="1">
        <p:scale>
          <a:sx n="56" d="100"/>
          <a:sy n="56" d="100"/>
        </p:scale>
        <p:origin x="-1812"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F24B28-F9F5-4B3C-B39B-CF97278E5BA2}" type="datetimeFigureOut">
              <a:rPr lang="fr-FR" smtClean="0"/>
              <a:pPr/>
              <a:t>03/05/2012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F191A4-096F-466D-8341-BF9051036CE4}"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9E6475-3C9C-4A94-97DD-4DFB1813E8AB}" type="datetimeFigureOut">
              <a:rPr lang="fr-CA" smtClean="0"/>
              <a:pPr/>
              <a:t>2012-05-03</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B21DA1-9176-4FB5-A26D-9CF32F38B7B8}" type="slidenum">
              <a:rPr lang="fr-CA" smtClean="0"/>
              <a:pPr/>
              <a:t>‹N°›</a:t>
            </a:fld>
            <a:endParaRPr lang="fr-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a:t>
            </a:fld>
            <a:endParaRPr lang="fr-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10</a:t>
            </a:fld>
            <a:endParaRPr lang="fr-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CA" b="1" dirty="0" smtClean="0"/>
              <a:t>Qualité organoleptique: </a:t>
            </a:r>
            <a:r>
              <a:rPr lang="fr-CA" dirty="0" smtClean="0"/>
              <a:t>Odeur, couleur, texture, saveur,</a:t>
            </a:r>
            <a:r>
              <a:rPr lang="fr-CA" baseline="0" dirty="0" smtClean="0"/>
              <a:t> aromes, apparences etc.</a:t>
            </a:r>
            <a:endParaRPr lang="fr-CA" dirty="0" smtClean="0"/>
          </a:p>
          <a:p>
            <a:r>
              <a:rPr lang="fr-CA" b="1" dirty="0" smtClean="0"/>
              <a:t>Danger</a:t>
            </a:r>
            <a:r>
              <a:rPr lang="fr-CA" b="1" baseline="0" dirty="0" smtClean="0"/>
              <a:t> physique: </a:t>
            </a:r>
            <a:r>
              <a:rPr lang="fr-CA" baseline="0" dirty="0" smtClean="0"/>
              <a:t>éclat de verre, morceau de bois, roches, bris d’équipements</a:t>
            </a:r>
          </a:p>
          <a:p>
            <a:r>
              <a:rPr lang="fr-CA" b="1" baseline="0" dirty="0" smtClean="0"/>
              <a:t>Danger microbiologique: </a:t>
            </a:r>
            <a:r>
              <a:rPr lang="fr-CA" baseline="0" dirty="0" smtClean="0"/>
              <a:t>Jus de viande crus, insectes, microorganisme;</a:t>
            </a:r>
          </a:p>
          <a:p>
            <a:r>
              <a:rPr lang="fr-CA" b="1" baseline="0" dirty="0" smtClean="0"/>
              <a:t>Danger chimique: </a:t>
            </a:r>
            <a:r>
              <a:rPr lang="fr-CA" baseline="0" dirty="0" smtClean="0"/>
              <a:t>Allergène, produit de nettoyage</a:t>
            </a:r>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11</a:t>
            </a:fld>
            <a:endParaRPr lang="fr-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12</a:t>
            </a:fld>
            <a:endParaRPr lang="fr-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13</a:t>
            </a:fld>
            <a:endParaRPr lang="fr-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dirty="0" smtClean="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14</a:t>
            </a:fld>
            <a:endParaRPr lang="fr-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15</a:t>
            </a:fld>
            <a:endParaRPr lang="fr-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16</a:t>
            </a:fld>
            <a:endParaRPr lang="fr-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dirty="0" smtClean="0"/>
          </a:p>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17</a:t>
            </a:fld>
            <a:endParaRPr lang="fr-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dirty="0" smtClean="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18</a:t>
            </a:fld>
            <a:endParaRPr lang="fr-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dirty="0" smtClean="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19</a:t>
            </a:fld>
            <a:endParaRPr lang="fr-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a:t>
            </a:fld>
            <a:endParaRPr lang="fr-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20</a:t>
            </a:fld>
            <a:endParaRPr lang="fr-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dirty="0" smtClean="0"/>
          </a:p>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22</a:t>
            </a:fld>
            <a:endParaRPr lang="fr-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23</a:t>
            </a:fld>
            <a:endParaRPr lang="fr-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24</a:t>
            </a:fld>
            <a:endParaRPr lang="fr-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25</a:t>
            </a:fld>
            <a:endParaRPr lang="fr-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CA" dirty="0" smtClean="0"/>
              <a:t>1.Mets préparer</a:t>
            </a:r>
          </a:p>
          <a:p>
            <a:r>
              <a:rPr lang="fr-CA" dirty="0" smtClean="0"/>
              <a:t>2.Poisson</a:t>
            </a:r>
          </a:p>
          <a:p>
            <a:r>
              <a:rPr lang="fr-CA" dirty="0" smtClean="0"/>
              <a:t>3.Viande fraiche</a:t>
            </a:r>
          </a:p>
          <a:p>
            <a:r>
              <a:rPr lang="fr-CA" dirty="0" smtClean="0"/>
              <a:t>4.Volaille</a:t>
            </a:r>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26</a:t>
            </a:fld>
            <a:endParaRPr lang="fr-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CA" dirty="0" smtClean="0"/>
              <a:t>APD: Œuf, darne de saumon, produits</a:t>
            </a:r>
            <a:r>
              <a:rPr lang="fr-CA" baseline="0" dirty="0" smtClean="0"/>
              <a:t> laitier, met préparer, citron coupé</a:t>
            </a:r>
            <a:endParaRPr lang="fr-CA" dirty="0" smtClean="0"/>
          </a:p>
          <a:p>
            <a:endParaRPr lang="fr-CA" dirty="0" smtClean="0"/>
          </a:p>
          <a:p>
            <a:r>
              <a:rPr lang="fr-CA" dirty="0" smtClean="0"/>
              <a:t>ANPD: Fruit et légumes</a:t>
            </a:r>
            <a:r>
              <a:rPr lang="fr-CA" baseline="0" dirty="0" smtClean="0"/>
              <a:t> entier, farine, ketchup, noix, biscuit sec, ketchup</a:t>
            </a:r>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27</a:t>
            </a:fld>
            <a:endParaRPr lang="fr-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lgn="just"/>
            <a:r>
              <a:rPr lang="fr-CA" b="1" dirty="0" smtClean="0"/>
              <a:t>Clip 1:</a:t>
            </a:r>
            <a:r>
              <a:rPr lang="fr-CA" sz="1200" kern="1200" baseline="0" dirty="0" smtClean="0">
                <a:solidFill>
                  <a:schemeClr val="tx1"/>
                </a:solidFill>
                <a:latin typeface="+mn-lt"/>
                <a:ea typeface="+mn-ea"/>
                <a:cs typeface="+mn-cs"/>
              </a:rPr>
              <a:t>Les gants doivent être prévus pour un usage unique. Les gants ne remplacent pas le lavage des</a:t>
            </a:r>
          </a:p>
          <a:p>
            <a:pPr algn="just"/>
            <a:r>
              <a:rPr lang="fr-CA" sz="1200" kern="1200" baseline="0" dirty="0" smtClean="0">
                <a:solidFill>
                  <a:schemeClr val="tx1"/>
                </a:solidFill>
                <a:latin typeface="+mn-lt"/>
                <a:ea typeface="+mn-ea"/>
                <a:cs typeface="+mn-cs"/>
              </a:rPr>
              <a:t>mains. Il ne faut jamais laver les gants. Si vous préparez des aliments de différentes natures, vous</a:t>
            </a:r>
          </a:p>
          <a:p>
            <a:pPr algn="just"/>
            <a:r>
              <a:rPr lang="fr-CA" sz="1200" kern="1200" baseline="0" dirty="0" smtClean="0">
                <a:solidFill>
                  <a:schemeClr val="tx1"/>
                </a:solidFill>
                <a:latin typeface="+mn-lt"/>
                <a:ea typeface="+mn-ea"/>
                <a:cs typeface="+mn-cs"/>
              </a:rPr>
              <a:t>devez vous laver les mains et enfiler une nouvelle paire de gants par la suite. Le port de gants</a:t>
            </a:r>
          </a:p>
          <a:p>
            <a:pPr algn="just"/>
            <a:r>
              <a:rPr lang="fr-CA" sz="1200" kern="1200" baseline="0" dirty="0" smtClean="0">
                <a:solidFill>
                  <a:schemeClr val="tx1"/>
                </a:solidFill>
                <a:latin typeface="+mn-lt"/>
                <a:ea typeface="+mn-ea"/>
                <a:cs typeface="+mn-cs"/>
              </a:rPr>
              <a:t>n’est pas obligatoire lorsque l’on manipule des aliments. Le lavage des mains est préférable au</a:t>
            </a:r>
          </a:p>
          <a:p>
            <a:pPr algn="just"/>
            <a:r>
              <a:rPr lang="fr-CA" sz="1200" kern="1200" baseline="0" dirty="0" smtClean="0">
                <a:solidFill>
                  <a:schemeClr val="tx1"/>
                </a:solidFill>
                <a:latin typeface="+mn-lt"/>
                <a:ea typeface="+mn-ea"/>
                <a:cs typeface="+mn-cs"/>
              </a:rPr>
              <a:t>port de gants qui fournissent une fausse sécurité. Les gants doivent être changés à chaque fois</a:t>
            </a:r>
          </a:p>
          <a:p>
            <a:pPr algn="just"/>
            <a:r>
              <a:rPr lang="fr-CA" sz="1200" kern="1200" baseline="0" dirty="0" smtClean="0">
                <a:solidFill>
                  <a:schemeClr val="tx1"/>
                </a:solidFill>
                <a:latin typeface="+mn-lt"/>
                <a:ea typeface="+mn-ea"/>
                <a:cs typeface="+mn-cs"/>
              </a:rPr>
              <a:t>que le nettoyage des mains est requis et ne doivent jamais être réutilisés.</a:t>
            </a:r>
          </a:p>
          <a:p>
            <a:pPr algn="just"/>
            <a:r>
              <a:rPr lang="fr-CA" sz="1200" kern="1200" baseline="0" dirty="0" smtClean="0">
                <a:solidFill>
                  <a:schemeClr val="tx1"/>
                </a:solidFill>
                <a:latin typeface="+mn-lt"/>
                <a:ea typeface="+mn-ea"/>
                <a:cs typeface="+mn-cs"/>
              </a:rPr>
              <a:t>Il est à noter que dans le cas d’une blessure à la main ou sur toute autre partie du corps</a:t>
            </a:r>
          </a:p>
          <a:p>
            <a:pPr algn="just"/>
            <a:r>
              <a:rPr lang="fr-CA" sz="1200" kern="1200" baseline="0" dirty="0" smtClean="0">
                <a:solidFill>
                  <a:schemeClr val="tx1"/>
                </a:solidFill>
                <a:latin typeface="+mn-lt"/>
                <a:ea typeface="+mn-ea"/>
                <a:cs typeface="+mn-cs"/>
              </a:rPr>
              <a:t>susceptible d’entrer en contact directe avec l’aliment, le port de gants devient une nécessité pour</a:t>
            </a:r>
          </a:p>
          <a:p>
            <a:pPr algn="just"/>
            <a:r>
              <a:rPr lang="fr-CA" sz="1200" kern="1200" baseline="0" dirty="0" smtClean="0">
                <a:solidFill>
                  <a:schemeClr val="tx1"/>
                </a:solidFill>
                <a:latin typeface="+mn-lt"/>
                <a:ea typeface="+mn-ea"/>
                <a:cs typeface="+mn-cs"/>
              </a:rPr>
              <a:t>éviter toute contamination d’origine humaine.</a:t>
            </a:r>
            <a:endParaRPr lang="fr-CA" dirty="0" smtClean="0"/>
          </a:p>
          <a:p>
            <a:endParaRPr lang="fr-CA" dirty="0" smtClean="0"/>
          </a:p>
          <a:p>
            <a:r>
              <a:rPr lang="fr-CA" b="1" dirty="0" smtClean="0"/>
              <a:t>Clip 2:</a:t>
            </a:r>
            <a:r>
              <a:rPr lang="fr-CA" sz="1200" kern="1200" baseline="0" dirty="0" smtClean="0">
                <a:solidFill>
                  <a:schemeClr val="tx1"/>
                </a:solidFill>
                <a:latin typeface="+mn-lt"/>
                <a:ea typeface="+mn-ea"/>
                <a:cs typeface="+mn-cs"/>
              </a:rPr>
              <a:t>La tenue vestimentaire de la personne responsable de la préparation alimentaire est inadéquate.</a:t>
            </a:r>
          </a:p>
          <a:p>
            <a:r>
              <a:rPr lang="fr-CA" sz="1200" kern="1200" baseline="0" dirty="0" smtClean="0">
                <a:solidFill>
                  <a:schemeClr val="tx1"/>
                </a:solidFill>
                <a:latin typeface="+mn-lt"/>
                <a:ea typeface="+mn-ea"/>
                <a:cs typeface="+mn-cs"/>
              </a:rPr>
              <a:t>Le port de bijoux est interdit, alors elle aurait dû enlever :</a:t>
            </a:r>
          </a:p>
          <a:p>
            <a:r>
              <a:rPr lang="fr-CA" sz="1200" kern="1200" baseline="0" dirty="0" smtClean="0">
                <a:solidFill>
                  <a:schemeClr val="tx1"/>
                </a:solidFill>
                <a:latin typeface="+mn-lt"/>
                <a:ea typeface="+mn-ea"/>
                <a:cs typeface="+mn-cs"/>
              </a:rPr>
              <a:t>- sa montre</a:t>
            </a:r>
          </a:p>
          <a:p>
            <a:r>
              <a:rPr lang="fr-CA" sz="1200" kern="1200" baseline="0" dirty="0" smtClean="0">
                <a:solidFill>
                  <a:schemeClr val="tx1"/>
                </a:solidFill>
                <a:latin typeface="+mn-lt"/>
                <a:ea typeface="+mn-ea"/>
                <a:cs typeface="+mn-cs"/>
              </a:rPr>
              <a:t>- ses bagues</a:t>
            </a:r>
          </a:p>
          <a:p>
            <a:r>
              <a:rPr lang="fr-CA" sz="1200" kern="1200" baseline="0" dirty="0" smtClean="0">
                <a:solidFill>
                  <a:schemeClr val="tx1"/>
                </a:solidFill>
                <a:latin typeface="+mn-lt"/>
                <a:ea typeface="+mn-ea"/>
                <a:cs typeface="+mn-cs"/>
              </a:rPr>
              <a:t>- son collier</a:t>
            </a:r>
          </a:p>
          <a:p>
            <a:r>
              <a:rPr lang="fr-CA" sz="1200" kern="1200" baseline="0" dirty="0" smtClean="0">
                <a:solidFill>
                  <a:schemeClr val="tx1"/>
                </a:solidFill>
                <a:latin typeface="+mn-lt"/>
                <a:ea typeface="+mn-ea"/>
                <a:cs typeface="+mn-cs"/>
              </a:rPr>
              <a:t>- ses boucles d’oreilles</a:t>
            </a:r>
          </a:p>
          <a:p>
            <a:r>
              <a:rPr lang="fr-CA" sz="1200" kern="1200" baseline="0" dirty="0" smtClean="0">
                <a:solidFill>
                  <a:schemeClr val="tx1"/>
                </a:solidFill>
                <a:latin typeface="+mn-lt"/>
                <a:ea typeface="+mn-ea"/>
                <a:cs typeface="+mn-cs"/>
              </a:rPr>
              <a:t>Le collier entre en contact direct avec l’aliment lors des manipulations, ceci constitue un risque</a:t>
            </a:r>
          </a:p>
          <a:p>
            <a:r>
              <a:rPr lang="fr-CA" sz="1200" kern="1200" baseline="0" dirty="0" smtClean="0">
                <a:solidFill>
                  <a:schemeClr val="tx1"/>
                </a:solidFill>
                <a:latin typeface="+mn-lt"/>
                <a:ea typeface="+mn-ea"/>
                <a:cs typeface="+mn-cs"/>
              </a:rPr>
              <a:t>de contamination alimentaire. Le collier peut être porteur de pathogène, il peut être insalubre et</a:t>
            </a:r>
          </a:p>
          <a:p>
            <a:r>
              <a:rPr lang="fr-CA" sz="1200" kern="1200" baseline="0" dirty="0" smtClean="0">
                <a:solidFill>
                  <a:schemeClr val="tx1"/>
                </a:solidFill>
                <a:latin typeface="+mn-lt"/>
                <a:ea typeface="+mn-ea"/>
                <a:cs typeface="+mn-cs"/>
              </a:rPr>
              <a:t>affecter l’innocuité de l’aliment.</a:t>
            </a:r>
          </a:p>
          <a:p>
            <a:r>
              <a:rPr lang="fr-CA" sz="1200" kern="1200" baseline="0" dirty="0" smtClean="0">
                <a:solidFill>
                  <a:schemeClr val="tx1"/>
                </a:solidFill>
                <a:latin typeface="+mn-lt"/>
                <a:ea typeface="+mn-ea"/>
                <a:cs typeface="+mn-cs"/>
              </a:rPr>
              <a:t>Les cheveux doivent être recouverts entièrement, soit par un filet ou un foulard ou encore, un</a:t>
            </a:r>
          </a:p>
          <a:p>
            <a:r>
              <a:rPr lang="fr-CA" sz="1200" kern="1200" baseline="0" dirty="0" smtClean="0">
                <a:solidFill>
                  <a:schemeClr val="tx1"/>
                </a:solidFill>
                <a:latin typeface="+mn-lt"/>
                <a:ea typeface="+mn-ea"/>
                <a:cs typeface="+mn-cs"/>
              </a:rPr>
              <a:t>bonnet.</a:t>
            </a:r>
          </a:p>
          <a:p>
            <a:r>
              <a:rPr lang="fr-CA" sz="1200" kern="1200" baseline="0" dirty="0" smtClean="0">
                <a:solidFill>
                  <a:schemeClr val="tx1"/>
                </a:solidFill>
                <a:latin typeface="+mn-lt"/>
                <a:ea typeface="+mn-ea"/>
                <a:cs typeface="+mn-cs"/>
              </a:rPr>
              <a:t>La tenue vestimentaire d’un manipulateur d’aliments doit comprendre des vêtements exclusifs à</a:t>
            </a:r>
          </a:p>
          <a:p>
            <a:r>
              <a:rPr lang="fr-CA" sz="1200" kern="1200" baseline="0" dirty="0" smtClean="0">
                <a:solidFill>
                  <a:schemeClr val="tx1"/>
                </a:solidFill>
                <a:latin typeface="+mn-lt"/>
                <a:ea typeface="+mn-ea"/>
                <a:cs typeface="+mn-cs"/>
              </a:rPr>
              <a:t>la préparation alimentaire. La personne devrait porter un tablier dans l’aire de préparation</a:t>
            </a:r>
          </a:p>
          <a:p>
            <a:r>
              <a:rPr lang="fr-CA" sz="1200" kern="1200" baseline="0" dirty="0" smtClean="0">
                <a:solidFill>
                  <a:schemeClr val="tx1"/>
                </a:solidFill>
                <a:latin typeface="+mn-lt"/>
                <a:ea typeface="+mn-ea"/>
                <a:cs typeface="+mn-cs"/>
              </a:rPr>
              <a:t>alimentaire.</a:t>
            </a:r>
          </a:p>
          <a:p>
            <a:r>
              <a:rPr lang="fr-CA" sz="1200" kern="1200" baseline="0" dirty="0" smtClean="0">
                <a:solidFill>
                  <a:schemeClr val="tx1"/>
                </a:solidFill>
                <a:latin typeface="+mn-lt"/>
                <a:ea typeface="+mn-ea"/>
                <a:cs typeface="+mn-cs"/>
              </a:rPr>
              <a:t>Il ne faut pas se toucher le visage en manipulant des aliments. Après s’être touché le visage, la</a:t>
            </a:r>
          </a:p>
          <a:p>
            <a:r>
              <a:rPr lang="fr-CA" sz="1200" kern="1200" baseline="0" dirty="0" smtClean="0">
                <a:solidFill>
                  <a:schemeClr val="tx1"/>
                </a:solidFill>
                <a:latin typeface="+mn-lt"/>
                <a:ea typeface="+mn-ea"/>
                <a:cs typeface="+mn-cs"/>
              </a:rPr>
              <a:t>responsable aurait dû se laver les mains avant de recommencer ses activités alimentaires (même</a:t>
            </a:r>
          </a:p>
          <a:p>
            <a:r>
              <a:rPr lang="fr-CA" sz="1200" kern="1200" baseline="0" dirty="0" smtClean="0">
                <a:solidFill>
                  <a:schemeClr val="tx1"/>
                </a:solidFill>
                <a:latin typeface="+mn-lt"/>
                <a:ea typeface="+mn-ea"/>
                <a:cs typeface="+mn-cs"/>
              </a:rPr>
              <a:t>si elle manipule les aliments avec des ustensiles).</a:t>
            </a:r>
            <a:endParaRPr lang="fr-CA" dirty="0" smtClean="0"/>
          </a:p>
          <a:p>
            <a:endParaRPr lang="fr-CA" dirty="0" smtClean="0"/>
          </a:p>
          <a:p>
            <a:r>
              <a:rPr lang="fr-CA" b="1" dirty="0" smtClean="0"/>
              <a:t>Clip 3: </a:t>
            </a:r>
            <a:r>
              <a:rPr lang="fr-CA" sz="1200" kern="1200" baseline="0" dirty="0" smtClean="0">
                <a:solidFill>
                  <a:schemeClr val="tx1"/>
                </a:solidFill>
                <a:latin typeface="+mn-lt"/>
                <a:ea typeface="+mn-ea"/>
                <a:cs typeface="+mn-cs"/>
              </a:rPr>
              <a:t>Les ciseaux utilisés lors de cette préparation doivent être nettoyés et assainis entre les deux utilisations différentes, soit pour couper le poulet et le persil (ou utiliser deux paires de ciseaux,</a:t>
            </a:r>
          </a:p>
          <a:p>
            <a:r>
              <a:rPr lang="fr-CA" sz="1200" kern="1200" baseline="0" dirty="0" smtClean="0">
                <a:solidFill>
                  <a:schemeClr val="tx1"/>
                </a:solidFill>
                <a:latin typeface="+mn-lt"/>
                <a:ea typeface="+mn-ea"/>
                <a:cs typeface="+mn-cs"/>
              </a:rPr>
              <a:t>un pour chaque usage). Il ne faut pas couper un aliment potentiellement dangereux comme le</a:t>
            </a:r>
          </a:p>
          <a:p>
            <a:r>
              <a:rPr lang="fr-CA" sz="1200" kern="1200" baseline="0" dirty="0" smtClean="0">
                <a:solidFill>
                  <a:schemeClr val="tx1"/>
                </a:solidFill>
                <a:latin typeface="+mn-lt"/>
                <a:ea typeface="+mn-ea"/>
                <a:cs typeface="+mn-cs"/>
              </a:rPr>
              <a:t>poulet et couper ensuite le persil. Le persil ne subira pas nécessairement de cuisson subséquente</a:t>
            </a:r>
          </a:p>
          <a:p>
            <a:r>
              <a:rPr lang="fr-CA" sz="1200" kern="1200" baseline="0" dirty="0" smtClean="0">
                <a:solidFill>
                  <a:schemeClr val="tx1"/>
                </a:solidFill>
                <a:latin typeface="+mn-lt"/>
                <a:ea typeface="+mn-ea"/>
                <a:cs typeface="+mn-cs"/>
              </a:rPr>
              <a:t>visant à réduire la contamination bactérienne provenant du poulet (salmonelle), alors il sera</a:t>
            </a:r>
          </a:p>
          <a:p>
            <a:r>
              <a:rPr lang="fr-CA" sz="1200" kern="1200" baseline="0" dirty="0" smtClean="0">
                <a:solidFill>
                  <a:schemeClr val="tx1"/>
                </a:solidFill>
                <a:latin typeface="+mn-lt"/>
                <a:ea typeface="+mn-ea"/>
                <a:cs typeface="+mn-cs"/>
              </a:rPr>
              <a:t>impossible de diminuer la portée de cette contamination croisée. Une étape de chauffage à des</a:t>
            </a:r>
          </a:p>
          <a:p>
            <a:r>
              <a:rPr lang="fr-CA" sz="1200" kern="1200" baseline="0" dirty="0" smtClean="0">
                <a:solidFill>
                  <a:schemeClr val="tx1"/>
                </a:solidFill>
                <a:latin typeface="+mn-lt"/>
                <a:ea typeface="+mn-ea"/>
                <a:cs typeface="+mn-cs"/>
              </a:rPr>
              <a:t>températures adéquates pourrait détruire les bactéries ayant été transmises du poulet au persil.</a:t>
            </a:r>
          </a:p>
          <a:p>
            <a:r>
              <a:rPr lang="fr-CA" sz="1200" kern="1200" baseline="0" dirty="0" smtClean="0">
                <a:solidFill>
                  <a:schemeClr val="tx1"/>
                </a:solidFill>
                <a:latin typeface="+mn-lt"/>
                <a:ea typeface="+mn-ea"/>
                <a:cs typeface="+mn-cs"/>
              </a:rPr>
              <a:t>Rien n’indique que le persil sera cuit, alors la situation peut s’avérer très dangereuse pour la</a:t>
            </a:r>
          </a:p>
          <a:p>
            <a:r>
              <a:rPr lang="fr-CA" sz="1200" kern="1200" baseline="0" dirty="0" smtClean="0">
                <a:solidFill>
                  <a:schemeClr val="tx1"/>
                </a:solidFill>
                <a:latin typeface="+mn-lt"/>
                <a:ea typeface="+mn-ea"/>
                <a:cs typeface="+mn-cs"/>
              </a:rPr>
              <a:t>santé des consommateurs. De plus, il ne faudrait pas ranger immédiatement un ustensile ayant été en contact direct avec un aliment. Les ciseaux utilisés doivent être nettoyés et assainis avant d’être rangés,</a:t>
            </a:r>
          </a:p>
          <a:p>
            <a:r>
              <a:rPr lang="fr-CA" sz="1200" kern="1200" baseline="0" dirty="0" smtClean="0">
                <a:solidFill>
                  <a:schemeClr val="tx1"/>
                </a:solidFill>
                <a:latin typeface="+mn-lt"/>
                <a:ea typeface="+mn-ea"/>
                <a:cs typeface="+mn-cs"/>
              </a:rPr>
              <a:t>convenablement de façon à pouvoir éviter la contamination du tiroir ou des ustensiles ou autres</a:t>
            </a:r>
          </a:p>
          <a:p>
            <a:r>
              <a:rPr lang="fr-CA" sz="1200" kern="1200" baseline="0" dirty="0" smtClean="0">
                <a:solidFill>
                  <a:schemeClr val="tx1"/>
                </a:solidFill>
                <a:latin typeface="+mn-lt"/>
                <a:ea typeface="+mn-ea"/>
                <a:cs typeface="+mn-cs"/>
              </a:rPr>
              <a:t>matériaux se trouvant dans le tiroir.</a:t>
            </a:r>
          </a:p>
          <a:p>
            <a:endParaRPr lang="fr-CA" sz="1200" b="1" kern="1200" baseline="0" dirty="0" smtClean="0">
              <a:solidFill>
                <a:schemeClr val="tx1"/>
              </a:solidFill>
              <a:latin typeface="+mn-lt"/>
              <a:ea typeface="+mn-ea"/>
              <a:cs typeface="+mn-cs"/>
            </a:endParaRPr>
          </a:p>
          <a:p>
            <a:r>
              <a:rPr lang="fr-CA" sz="1200" b="1" kern="1200" baseline="0" dirty="0" smtClean="0">
                <a:solidFill>
                  <a:schemeClr val="tx1"/>
                </a:solidFill>
                <a:latin typeface="+mn-lt"/>
                <a:ea typeface="+mn-ea"/>
                <a:cs typeface="+mn-cs"/>
              </a:rPr>
              <a:t>Clip 4: </a:t>
            </a:r>
            <a:r>
              <a:rPr lang="fr-CA" sz="1200" kern="1200" baseline="0" dirty="0" smtClean="0">
                <a:solidFill>
                  <a:schemeClr val="tx1"/>
                </a:solidFill>
                <a:latin typeface="+mn-lt"/>
                <a:ea typeface="+mn-ea"/>
                <a:cs typeface="+mn-cs"/>
              </a:rPr>
              <a:t>Il ne faut jamais éternuer au-dessus d’un aliment. L’humain peut être un vecteur de</a:t>
            </a:r>
          </a:p>
          <a:p>
            <a:r>
              <a:rPr lang="fr-CA" sz="1200" kern="1200" baseline="0" dirty="0" smtClean="0">
                <a:solidFill>
                  <a:schemeClr val="tx1"/>
                </a:solidFill>
                <a:latin typeface="+mn-lt"/>
                <a:ea typeface="+mn-ea"/>
                <a:cs typeface="+mn-cs"/>
              </a:rPr>
              <a:t>contamination. Donc, il faut se retirer des lieux de préparation pour éternuer. En revenant dans</a:t>
            </a:r>
          </a:p>
          <a:p>
            <a:r>
              <a:rPr lang="fr-CA" sz="1200" kern="1200" baseline="0" dirty="0" smtClean="0">
                <a:solidFill>
                  <a:schemeClr val="tx1"/>
                </a:solidFill>
                <a:latin typeface="+mn-lt"/>
                <a:ea typeface="+mn-ea"/>
                <a:cs typeface="+mn-cs"/>
              </a:rPr>
              <a:t>l’aire de préparation après avoir éternué, il faut se laver les mains avant de recommencer à</a:t>
            </a:r>
          </a:p>
          <a:p>
            <a:r>
              <a:rPr lang="fr-CA" sz="1200" kern="1200" baseline="0" dirty="0" smtClean="0">
                <a:solidFill>
                  <a:schemeClr val="tx1"/>
                </a:solidFill>
                <a:latin typeface="+mn-lt"/>
                <a:ea typeface="+mn-ea"/>
                <a:cs typeface="+mn-cs"/>
              </a:rPr>
              <a:t>manipuler les </a:t>
            </a:r>
            <a:r>
              <a:rPr lang="fr-CA" sz="1200" kern="1200" baseline="0" dirty="0" err="1" smtClean="0">
                <a:solidFill>
                  <a:schemeClr val="tx1"/>
                </a:solidFill>
                <a:latin typeface="+mn-lt"/>
                <a:ea typeface="+mn-ea"/>
                <a:cs typeface="+mn-cs"/>
              </a:rPr>
              <a:t>aliments.Il</a:t>
            </a:r>
            <a:r>
              <a:rPr lang="fr-CA" sz="1200" kern="1200" baseline="0" dirty="0" smtClean="0">
                <a:solidFill>
                  <a:schemeClr val="tx1"/>
                </a:solidFill>
                <a:latin typeface="+mn-lt"/>
                <a:ea typeface="+mn-ea"/>
                <a:cs typeface="+mn-cs"/>
              </a:rPr>
              <a:t> ne faut ni boire, ni manger dans les aires de préparation alimentaire. Il faut se retirer à</a:t>
            </a:r>
          </a:p>
          <a:p>
            <a:r>
              <a:rPr lang="fr-CA" sz="1200" kern="1200" baseline="0" dirty="0" smtClean="0">
                <a:solidFill>
                  <a:schemeClr val="tx1"/>
                </a:solidFill>
                <a:latin typeface="+mn-lt"/>
                <a:ea typeface="+mn-ea"/>
                <a:cs typeface="+mn-cs"/>
              </a:rPr>
              <a:t>l’extérieur de l’aire de préparation pour manger ou boire, en cas de besoin</a:t>
            </a:r>
            <a:endParaRPr lang="fr-CA" b="1"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28</a:t>
            </a:fld>
            <a:endParaRPr lang="fr-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baseline="0" dirty="0" smtClean="0"/>
          </a:p>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3</a:t>
            </a:fld>
            <a:endParaRPr lang="fr-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4</a:t>
            </a:fld>
            <a:endParaRPr lang="fr-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5</a:t>
            </a:fld>
            <a:endParaRPr lang="fr-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6</a:t>
            </a:fld>
            <a:endParaRPr lang="fr-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7</a:t>
            </a:fld>
            <a:endParaRPr lang="fr-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8</a:t>
            </a:fld>
            <a:endParaRPr lang="fr-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DDB21DA1-9176-4FB5-A26D-9CF32F38B7B8}" type="slidenum">
              <a:rPr lang="fr-CA" smtClean="0"/>
              <a:pPr/>
              <a:t>9</a:t>
            </a:fld>
            <a:endParaRPr lang="fr-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03/05/2012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03/05/2012</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ll dir="r"/>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tags" Target="../tags/tag34.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10" Type="http://schemas.openxmlformats.org/officeDocument/2006/relationships/notesSlide" Target="../notesSlides/notesSlide11.xml"/><Relationship Id="rId4" Type="http://schemas.openxmlformats.org/officeDocument/2006/relationships/tags" Target="../tags/tag30.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notesSlide" Target="../notesSlides/notesSlide13.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notesSlide" Target="../notesSlides/notesSlide20.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22.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5" Type="http://schemas.openxmlformats.org/officeDocument/2006/relationships/notesSlide" Target="../notesSlides/notesSlide21.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2.xml"/><Relationship Id="rId1" Type="http://schemas.openxmlformats.org/officeDocument/2006/relationships/tags" Target="../tags/tag61.xml"/><Relationship Id="rId4"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4.xml"/><Relationship Id="rId1" Type="http://schemas.openxmlformats.org/officeDocument/2006/relationships/tags" Target="../tags/tag63.xml"/><Relationship Id="rId4"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4"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8" Type="http://schemas.openxmlformats.org/officeDocument/2006/relationships/tags" Target="../tags/tag74.xml"/><Relationship Id="rId13" Type="http://schemas.openxmlformats.org/officeDocument/2006/relationships/tags" Target="../tags/tag79.xml"/><Relationship Id="rId18" Type="http://schemas.openxmlformats.org/officeDocument/2006/relationships/image" Target="../media/image4.emf"/><Relationship Id="rId3" Type="http://schemas.openxmlformats.org/officeDocument/2006/relationships/tags" Target="../tags/tag69.xml"/><Relationship Id="rId21" Type="http://schemas.openxmlformats.org/officeDocument/2006/relationships/image" Target="../media/image6.jpeg"/><Relationship Id="rId7" Type="http://schemas.openxmlformats.org/officeDocument/2006/relationships/tags" Target="../tags/tag73.xml"/><Relationship Id="rId12" Type="http://schemas.openxmlformats.org/officeDocument/2006/relationships/tags" Target="../tags/tag78.xml"/><Relationship Id="rId17" Type="http://schemas.openxmlformats.org/officeDocument/2006/relationships/notesSlide" Target="../notesSlides/notesSlide25.xml"/><Relationship Id="rId25" Type="http://schemas.openxmlformats.org/officeDocument/2006/relationships/image" Target="../media/image8.jpeg"/><Relationship Id="rId2" Type="http://schemas.openxmlformats.org/officeDocument/2006/relationships/tags" Target="../tags/tag68.xml"/><Relationship Id="rId16" Type="http://schemas.openxmlformats.org/officeDocument/2006/relationships/slideLayout" Target="../slideLayouts/slideLayout2.xml"/><Relationship Id="rId20" Type="http://schemas.openxmlformats.org/officeDocument/2006/relationships/hyperlink" Target="http://www.google.ca/imgres?q=aliment+cuit+dessin&amp;start=351&amp;hl=fr&amp;biw=1366&amp;bih=655&amp;gbv=2&amp;tbm=isch&amp;tbnid=RkRcP9ojhBJFSM:&amp;imgrefurl=http://fr.solarcooking.wikia.com/wiki/Recettes_du_Soleil&amp;docid=H7BwAimZWtId-M&amp;imgurl=http://images.wikia.com/solarcooking/fr/images/3/35/Recettes.gif&amp;w=416&amp;h=358&amp;ei=0cyNT6GAJoqN6QG11rz8Dg&amp;zoom=1&amp;iact=hc&amp;vpx=683&amp;vpy=112&amp;dur=28&amp;hovh=208&amp;hovw=242&amp;tx=135&amp;ty=118&amp;sig=110800956226886756710&amp;page=15&amp;tbnh=136&amp;tbnw=158&amp;ndsp=28&amp;ved=1t:429,r:17,s:351,i:157" TargetMode="External"/><Relationship Id="rId1" Type="http://schemas.openxmlformats.org/officeDocument/2006/relationships/tags" Target="../tags/tag67.xml"/><Relationship Id="rId6" Type="http://schemas.openxmlformats.org/officeDocument/2006/relationships/tags" Target="../tags/tag72.xml"/><Relationship Id="rId11" Type="http://schemas.openxmlformats.org/officeDocument/2006/relationships/tags" Target="../tags/tag77.xml"/><Relationship Id="rId24" Type="http://schemas.openxmlformats.org/officeDocument/2006/relationships/hyperlink" Target="http://www.google.ca/imgres?q=dinde+dessin&amp;hl=fr&amp;gbv=2&amp;biw=1366&amp;bih=655&amp;tbm=isch&amp;tbnid=9Rr--sEalHRfjM:&amp;imgrefurl=http://www.educol.net/image-dinde-i20575.html&amp;docid=lov6g1tr56TRxM&amp;imgurl=http://www.educol.net/image-dinde-dl20575.jpg&amp;w=1024&amp;h=672&amp;ei=Ts2NT4GjDeHl6QGlh8j9Dg&amp;zoom=1&amp;iact=hc&amp;vpx=1046&amp;vpy=2&amp;dur=886&amp;hovh=182&amp;hovw=277&amp;tx=140&amp;ty=115&amp;sig=110800956226886756710&amp;page=1&amp;tbnh=126&amp;tbnw=169&amp;start=0&amp;ndsp=23&amp;ved=1t:429,r:14,s:0,i:132" TargetMode="External"/><Relationship Id="rId5" Type="http://schemas.openxmlformats.org/officeDocument/2006/relationships/tags" Target="../tags/tag71.xml"/><Relationship Id="rId15" Type="http://schemas.openxmlformats.org/officeDocument/2006/relationships/tags" Target="../tags/tag81.xml"/><Relationship Id="rId23" Type="http://schemas.openxmlformats.org/officeDocument/2006/relationships/image" Target="../media/image7.jpeg"/><Relationship Id="rId10" Type="http://schemas.openxmlformats.org/officeDocument/2006/relationships/tags" Target="../tags/tag76.xml"/><Relationship Id="rId19" Type="http://schemas.openxmlformats.org/officeDocument/2006/relationships/image" Target="../media/image5.png"/><Relationship Id="rId4" Type="http://schemas.openxmlformats.org/officeDocument/2006/relationships/tags" Target="../tags/tag70.xml"/><Relationship Id="rId9" Type="http://schemas.openxmlformats.org/officeDocument/2006/relationships/tags" Target="../tags/tag75.xml"/><Relationship Id="rId14" Type="http://schemas.openxmlformats.org/officeDocument/2006/relationships/tags" Target="../tags/tag80.xml"/><Relationship Id="rId22" Type="http://schemas.openxmlformats.org/officeDocument/2006/relationships/hyperlink" Target="http://www.google.ca/imgres?q=steak+dessin&amp;hl=fr&amp;gbv=2&amp;biw=1366&amp;bih=655&amp;tbm=isch&amp;tbnid=TRrPrhXyRf7TuM:&amp;imgrefurl=http://galerie.coloritou.com/aliments/viandes-et-poissons/steak-colorie-par-lili-44701.html&amp;docid=DCoNXKHYX6j-BM&amp;imgurl=http://coloriage.estaticos.net/dessins/peindre/2011001/0c2cd1e9d0808789fe65beacbe73b6ee.png&amp;w=505&amp;h=470&amp;ei=9syNT-KBJfD16AGdgc38Dg&amp;zoom=1&amp;iact=hc&amp;vpx=483&amp;vpy=171&amp;dur=342&amp;hovh=217&amp;hovw=233&amp;tx=136&amp;ty=122&amp;sig=110800956226886756710&amp;page=1&amp;tbnh=132&amp;tbnw=158&amp;start=0&amp;ndsp=22&amp;ved=1t:429,r:2,s:0,i:81" TargetMode="External"/></Relationships>
</file>

<file path=ppt/slides/_rels/slide27.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18" Type="http://schemas.openxmlformats.org/officeDocument/2006/relationships/tags" Target="../tags/tag99.xml"/><Relationship Id="rId26" Type="http://schemas.openxmlformats.org/officeDocument/2006/relationships/tags" Target="../tags/tag107.xml"/><Relationship Id="rId39" Type="http://schemas.openxmlformats.org/officeDocument/2006/relationships/image" Target="../media/image16.jpeg"/><Relationship Id="rId3" Type="http://schemas.openxmlformats.org/officeDocument/2006/relationships/tags" Target="../tags/tag84.xml"/><Relationship Id="rId21" Type="http://schemas.openxmlformats.org/officeDocument/2006/relationships/tags" Target="../tags/tag102.xml"/><Relationship Id="rId34" Type="http://schemas.openxmlformats.org/officeDocument/2006/relationships/image" Target="../media/image12.jpeg"/><Relationship Id="rId42" Type="http://schemas.openxmlformats.org/officeDocument/2006/relationships/hyperlink" Target="http://www.google.ca/imgres?q=aliment+cuit+dessin&amp;start=351&amp;hl=fr&amp;biw=1366&amp;bih=655&amp;gbv=2&amp;tbm=isch&amp;tbnid=RkRcP9ojhBJFSM:&amp;imgrefurl=http://fr.solarcooking.wikia.com/wiki/Recettes_du_Soleil&amp;docid=H7BwAimZWtId-M&amp;imgurl=http://images.wikia.com/solarcooking/fr/images/3/35/Recettes.gif&amp;w=416&amp;h=358&amp;ei=0cyNT6GAJoqN6QG11rz8Dg&amp;zoom=1&amp;iact=hc&amp;vpx=683&amp;vpy=112&amp;dur=28&amp;hovh=208&amp;hovw=242&amp;tx=135&amp;ty=118&amp;sig=110800956226886756710&amp;page=15&amp;tbnh=136&amp;tbnw=158&amp;ndsp=28&amp;ved=1t:429,r:17,s:351,i:157" TargetMode="Externa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5" Type="http://schemas.openxmlformats.org/officeDocument/2006/relationships/tags" Target="../tags/tag106.xml"/><Relationship Id="rId33" Type="http://schemas.openxmlformats.org/officeDocument/2006/relationships/image" Target="../media/image11.jpeg"/><Relationship Id="rId38" Type="http://schemas.openxmlformats.org/officeDocument/2006/relationships/image" Target="../media/image15.jpeg"/><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29" Type="http://schemas.openxmlformats.org/officeDocument/2006/relationships/image" Target="../media/image9.jpeg"/><Relationship Id="rId41" Type="http://schemas.openxmlformats.org/officeDocument/2006/relationships/image" Target="../media/image18.jpeg"/><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24" Type="http://schemas.openxmlformats.org/officeDocument/2006/relationships/tags" Target="../tags/tag105.xml"/><Relationship Id="rId32" Type="http://schemas.openxmlformats.org/officeDocument/2006/relationships/hyperlink" Target="http://www.google.ca/imgres?q=oeuf+dessin&amp;start=95&amp;hl=fr&amp;biw=1140&amp;bih=483&amp;gbv=2&amp;tbm=isch&amp;tbnid=jSxgEPemqoixEM:&amp;imgrefurl=http://fr32c.free.fr/Am/index.php?2007/11/20/264-le-pudding-de-maman&amp;docid=Z1vYWEmXW9OsRM&amp;imgurl=http://fr32c.free.fr/Am/images/Pudding/Oeuf.jpg&amp;w=400&amp;h=370&amp;ei=6tGOT-KzGsOg6QGk3oj8Dg&amp;zoom=1" TargetMode="External"/><Relationship Id="rId37" Type="http://schemas.openxmlformats.org/officeDocument/2006/relationships/image" Target="../media/image14.jpeg"/><Relationship Id="rId40" Type="http://schemas.openxmlformats.org/officeDocument/2006/relationships/image" Target="../media/image17.gif"/><Relationship Id="rId5" Type="http://schemas.openxmlformats.org/officeDocument/2006/relationships/tags" Target="../tags/tag86.xml"/><Relationship Id="rId15" Type="http://schemas.openxmlformats.org/officeDocument/2006/relationships/tags" Target="../tags/tag96.xml"/><Relationship Id="rId23" Type="http://schemas.openxmlformats.org/officeDocument/2006/relationships/tags" Target="../tags/tag104.xml"/><Relationship Id="rId28" Type="http://schemas.openxmlformats.org/officeDocument/2006/relationships/notesSlide" Target="../notesSlides/notesSlide26.xml"/><Relationship Id="rId36" Type="http://schemas.openxmlformats.org/officeDocument/2006/relationships/image" Target="../media/image13.jpeg"/><Relationship Id="rId10" Type="http://schemas.openxmlformats.org/officeDocument/2006/relationships/tags" Target="../tags/tag91.xml"/><Relationship Id="rId19" Type="http://schemas.openxmlformats.org/officeDocument/2006/relationships/tags" Target="../tags/tag100.xml"/><Relationship Id="rId31" Type="http://schemas.openxmlformats.org/officeDocument/2006/relationships/image" Target="../media/image10.jpeg"/><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 Id="rId22" Type="http://schemas.openxmlformats.org/officeDocument/2006/relationships/tags" Target="../tags/tag103.xml"/><Relationship Id="rId27" Type="http://schemas.openxmlformats.org/officeDocument/2006/relationships/slideLayout" Target="../slideLayouts/slideLayout2.xml"/><Relationship Id="rId30" Type="http://schemas.openxmlformats.org/officeDocument/2006/relationships/hyperlink" Target="http://www.google.ca/imgres?q=darnes+poisson+dessin&amp;hl=fr&amp;biw=1140&amp;bih=483&amp;gbv=2&amp;tbm=isch&amp;tbnid=OTSr0pjBUg5ZKM:&amp;imgrefurl=http://aliments.coloritou.com/viandes-et-poissons/&amp;docid=OzpHnfqjalDtVM&amp;imgurl=http://coloriage.estaticos.net/dessins/coloriage/darne-de-thon_135.png&amp;w=125&amp;h=98&amp;ei=ktGOT_rvI4bG6QGlnt36Dg&amp;zoom=1" TargetMode="External"/><Relationship Id="rId35" Type="http://schemas.openxmlformats.org/officeDocument/2006/relationships/hyperlink" Target="http://www.google.ca/imgres?q=farine+dessin&amp;hl=fr&amp;biw=1140&amp;bih=483&amp;gbv=2&amp;tbm=isch&amp;tbnid=4EG1ufxCwKRoHM:&amp;imgrefurl=http://raf.dessins.free.fr/2bgal/img.php?id_img=11984&amp;docid=uiRHmxe-d2ycbM&amp;imgurl=http://raf.dessins.free.fr/2bgal/img/dessins%20pour%20les%20enfants/paquet-farine.JPG&amp;w=595&amp;h=583&amp;ei=rNKOT4b6BoHd6QGu0uH9Dg&amp;zoom=1" TargetMode="External"/><Relationship Id="rId43" Type="http://schemas.openxmlformats.org/officeDocument/2006/relationships/image" Target="../media/image6.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1.xml"/><Relationship Id="rId1" Type="http://schemas.openxmlformats.org/officeDocument/2006/relationships/tags" Target="../tags/tag110.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notesSlide" Target="../notesSlides/notesSlide7.xml"/><Relationship Id="rId4"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2.jpeg"/><Relationship Id="rId5" Type="http://schemas.openxmlformats.org/officeDocument/2006/relationships/notesSlide" Target="../notesSlides/notesSlide9.xml"/><Relationship Id="rId4"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683568" y="908720"/>
            <a:ext cx="8208912" cy="3816424"/>
          </a:xfrm>
        </p:spPr>
        <p:txBody>
          <a:bodyPr>
            <a:normAutofit/>
          </a:bodyPr>
          <a:lstStyle/>
          <a:p>
            <a:r>
              <a:rPr lang="fr-CA" dirty="0" smtClean="0"/>
              <a:t>FORMATION AUX ANIMATRICES: </a:t>
            </a:r>
            <a:br>
              <a:rPr lang="fr-CA" dirty="0" smtClean="0"/>
            </a:br>
            <a:r>
              <a:rPr lang="fr-CA" i="1" dirty="0" smtClean="0"/>
              <a:t>PAYS-D’EN-HAUT–EN-FORME</a:t>
            </a:r>
            <a:endParaRPr lang="fr-CA" dirty="0"/>
          </a:p>
        </p:txBody>
      </p:sp>
      <p:sp>
        <p:nvSpPr>
          <p:cNvPr id="4" name="ZoneTexte 3"/>
          <p:cNvSpPr txBox="1"/>
          <p:nvPr>
            <p:custDataLst>
              <p:tags r:id="rId2"/>
            </p:custDataLst>
          </p:nvPr>
        </p:nvSpPr>
        <p:spPr>
          <a:xfrm>
            <a:off x="683568" y="5373216"/>
            <a:ext cx="7560840" cy="1200329"/>
          </a:xfrm>
          <a:prstGeom prst="rect">
            <a:avLst/>
          </a:prstGeom>
          <a:noFill/>
        </p:spPr>
        <p:txBody>
          <a:bodyPr wrap="square" rtlCol="0">
            <a:spAutoFit/>
          </a:bodyPr>
          <a:lstStyle/>
          <a:p>
            <a:pPr algn="ctr"/>
            <a:r>
              <a:rPr lang="fr-CA" dirty="0" smtClean="0"/>
              <a:t>Par </a:t>
            </a:r>
          </a:p>
          <a:p>
            <a:pPr algn="ctr"/>
            <a:r>
              <a:rPr lang="fr-CA" dirty="0" smtClean="0"/>
              <a:t>Maude Thibault Leduc et Julie-Ann Cantin, </a:t>
            </a:r>
          </a:p>
          <a:p>
            <a:pPr algn="ctr"/>
            <a:r>
              <a:rPr lang="fr-CA" dirty="0" smtClean="0"/>
              <a:t>Stagiaires en Techniques de diététique, Collège Montmorency, Laval</a:t>
            </a:r>
          </a:p>
          <a:p>
            <a:pPr algn="ctr"/>
            <a:r>
              <a:rPr lang="fr-CA" dirty="0" smtClean="0"/>
              <a:t>Printemps 2012</a:t>
            </a:r>
            <a:endParaRPr lang="fr-CA" dirty="0"/>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57200" y="260648"/>
            <a:ext cx="7643192" cy="1586440"/>
          </a:xfrm>
        </p:spPr>
        <p:txBody>
          <a:bodyPr>
            <a:normAutofit fontScale="90000"/>
          </a:bodyPr>
          <a:lstStyle/>
          <a:p>
            <a:pPr algn="ctr"/>
            <a:r>
              <a:rPr lang="fr-CA" b="1" dirty="0" smtClean="0">
                <a:solidFill>
                  <a:schemeClr val="accent3">
                    <a:lumMod val="75000"/>
                  </a:schemeClr>
                </a:solidFill>
              </a:rPr>
              <a:t>ALIMENTS POTENTIELLEMENT DANGEUREUX</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457200" y="2060848"/>
            <a:ext cx="4042792" cy="4104456"/>
          </a:xfrm>
        </p:spPr>
        <p:txBody>
          <a:bodyPr>
            <a:normAutofit fontScale="85000" lnSpcReduction="10000"/>
          </a:bodyPr>
          <a:lstStyle/>
          <a:p>
            <a:pPr algn="ctr">
              <a:buNone/>
            </a:pPr>
            <a:r>
              <a:rPr lang="fr-CA" b="1" dirty="0" smtClean="0"/>
              <a:t>APD</a:t>
            </a:r>
          </a:p>
          <a:p>
            <a:pPr>
              <a:buFont typeface="Wingdings" pitchFamily="2" charset="2"/>
              <a:buChar char="ü"/>
            </a:pPr>
            <a:r>
              <a:rPr lang="fr-CA" dirty="0" smtClean="0"/>
              <a:t>Nécessitent un contrôle de la température en tout temps pour assurer leur innocuité;</a:t>
            </a:r>
          </a:p>
          <a:p>
            <a:pPr>
              <a:buFont typeface="Wingdings" pitchFamily="2" charset="2"/>
              <a:buChar char="ü"/>
            </a:pPr>
            <a:r>
              <a:rPr lang="fr-CA" dirty="0" smtClean="0"/>
              <a:t>Il sont habituellement riches en protéines, en lipides et en glucides;</a:t>
            </a:r>
          </a:p>
          <a:p>
            <a:pPr>
              <a:buFont typeface="Wingdings" pitchFamily="2" charset="2"/>
              <a:buChar char="ü"/>
            </a:pPr>
            <a:r>
              <a:rPr lang="fr-CA" dirty="0" smtClean="0"/>
              <a:t>Sont souvent des aliments qui ont subi des transformations et/ou des manipulations;</a:t>
            </a:r>
          </a:p>
          <a:p>
            <a:pPr>
              <a:buFont typeface="Wingdings" pitchFamily="2" charset="2"/>
              <a:buChar char="ü"/>
            </a:pPr>
            <a:r>
              <a:rPr lang="fr-CA" dirty="0" smtClean="0"/>
              <a:t>Ex: Viande, poisson, produits laitiers, mets préparés.</a:t>
            </a:r>
            <a:endParaRPr lang="fr-CA" dirty="0"/>
          </a:p>
        </p:txBody>
      </p:sp>
      <p:sp>
        <p:nvSpPr>
          <p:cNvPr id="4" name="ZoneTexte 3"/>
          <p:cNvSpPr txBox="1"/>
          <p:nvPr>
            <p:custDataLst>
              <p:tags r:id="rId3"/>
            </p:custDataLst>
          </p:nvPr>
        </p:nvSpPr>
        <p:spPr>
          <a:xfrm>
            <a:off x="4644008" y="2204864"/>
            <a:ext cx="4032448" cy="3570208"/>
          </a:xfrm>
          <a:prstGeom prst="rect">
            <a:avLst/>
          </a:prstGeom>
          <a:noFill/>
        </p:spPr>
        <p:txBody>
          <a:bodyPr wrap="square" rtlCol="0">
            <a:spAutoFit/>
          </a:bodyPr>
          <a:lstStyle/>
          <a:p>
            <a:pPr algn="ctr"/>
            <a:r>
              <a:rPr lang="fr-CA" sz="2500" b="1" dirty="0" smtClean="0"/>
              <a:t>ANPD</a:t>
            </a:r>
          </a:p>
          <a:p>
            <a:pPr>
              <a:buFont typeface="Wingdings" pitchFamily="2" charset="2"/>
              <a:buChar char="ü"/>
            </a:pPr>
            <a:r>
              <a:rPr lang="fr-CA" sz="2200" dirty="0" smtClean="0"/>
              <a:t>Aliments dans leur forme     brute;</a:t>
            </a:r>
          </a:p>
          <a:p>
            <a:pPr>
              <a:buFont typeface="Wingdings" pitchFamily="2" charset="2"/>
              <a:buChar char="ü"/>
            </a:pPr>
            <a:r>
              <a:rPr lang="fr-CA" sz="2200" dirty="0" smtClean="0"/>
              <a:t>Aliments qui ont subi des traitements de conservation;</a:t>
            </a:r>
          </a:p>
          <a:p>
            <a:pPr>
              <a:buFont typeface="Wingdings" pitchFamily="2" charset="2"/>
              <a:buChar char="ü"/>
            </a:pPr>
            <a:r>
              <a:rPr lang="fr-CA" sz="2200" dirty="0" smtClean="0"/>
              <a:t>Nécessitent quand même des attentions particulières relatives à leur conservation;</a:t>
            </a:r>
          </a:p>
          <a:p>
            <a:pPr>
              <a:buClr>
                <a:schemeClr val="tx2">
                  <a:lumMod val="60000"/>
                  <a:lumOff val="40000"/>
                </a:schemeClr>
              </a:buClr>
            </a:pPr>
            <a:endParaRPr lang="fr-CA" sz="2200" dirty="0" smtClean="0"/>
          </a:p>
          <a:p>
            <a:pPr>
              <a:buFont typeface="Wingdings" pitchFamily="2" charset="2"/>
              <a:buChar char="ü"/>
            </a:pPr>
            <a:endParaRPr lang="fr-CA" sz="2500" dirty="0"/>
          </a:p>
        </p:txBody>
      </p:sp>
      <p:sp>
        <p:nvSpPr>
          <p:cNvPr id="5" name="ZoneTexte 4"/>
          <p:cNvSpPr txBox="1"/>
          <p:nvPr>
            <p:custDataLst>
              <p:tags r:id="rId4"/>
            </p:custDataLst>
          </p:nvPr>
        </p:nvSpPr>
        <p:spPr>
          <a:xfrm>
            <a:off x="467544" y="6165304"/>
            <a:ext cx="1368152" cy="369332"/>
          </a:xfrm>
          <a:prstGeom prst="rect">
            <a:avLst/>
          </a:prstGeom>
          <a:noFill/>
        </p:spPr>
        <p:txBody>
          <a:bodyPr wrap="square" rtlCol="0">
            <a:spAutoFit/>
          </a:bodyPr>
          <a:lstStyle/>
          <a:p>
            <a:r>
              <a:rPr lang="fr-CA" b="1" dirty="0" smtClean="0"/>
              <a:t>EXEMPLE:</a:t>
            </a:r>
            <a:endParaRPr lang="fr-FR" b="1" dirty="0"/>
          </a:p>
        </p:txBody>
      </p:sp>
      <p:sp>
        <p:nvSpPr>
          <p:cNvPr id="6" name="ZoneTexte 5"/>
          <p:cNvSpPr txBox="1"/>
          <p:nvPr>
            <p:custDataLst>
              <p:tags r:id="rId5"/>
            </p:custDataLst>
          </p:nvPr>
        </p:nvSpPr>
        <p:spPr>
          <a:xfrm>
            <a:off x="4499992" y="6237312"/>
            <a:ext cx="1368152" cy="369332"/>
          </a:xfrm>
          <a:prstGeom prst="rect">
            <a:avLst/>
          </a:prstGeom>
          <a:noFill/>
        </p:spPr>
        <p:txBody>
          <a:bodyPr wrap="square" rtlCol="0">
            <a:spAutoFit/>
          </a:bodyPr>
          <a:lstStyle/>
          <a:p>
            <a:r>
              <a:rPr lang="fr-CA" b="1" dirty="0" smtClean="0"/>
              <a:t>EXEMPLE:</a:t>
            </a:r>
            <a:endParaRPr lang="fr-FR" b="1" dirty="0"/>
          </a:p>
        </p:txBody>
      </p:sp>
      <p:cxnSp>
        <p:nvCxnSpPr>
          <p:cNvPr id="8" name="Connecteur droit 7"/>
          <p:cNvCxnSpPr/>
          <p:nvPr>
            <p:custDataLst>
              <p:tags r:id="rId6"/>
            </p:custDataLst>
          </p:nvPr>
        </p:nvCxnSpPr>
        <p:spPr>
          <a:xfrm>
            <a:off x="1835696" y="6597352"/>
            <a:ext cx="2232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custDataLst>
              <p:tags r:id="rId7"/>
            </p:custDataLst>
          </p:nvPr>
        </p:nvCxnSpPr>
        <p:spPr>
          <a:xfrm>
            <a:off x="5868144" y="6597352"/>
            <a:ext cx="29523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additive="base">
                                        <p:cTn id="43" dur="500" fill="hold"/>
                                        <p:tgtEl>
                                          <p:spTgt spid="4"/>
                                        </p:tgtEl>
                                        <p:attrNameLst>
                                          <p:attrName>ppt_x</p:attrName>
                                        </p:attrNameLst>
                                      </p:cBhvr>
                                      <p:tavLst>
                                        <p:tav tm="0">
                                          <p:val>
                                            <p:strVal val="#ppt_x"/>
                                          </p:val>
                                        </p:tav>
                                        <p:tav tm="100000">
                                          <p:val>
                                            <p:strVal val="#ppt_x"/>
                                          </p:val>
                                        </p:tav>
                                      </p:tavLst>
                                    </p:anim>
                                    <p:anim calcmode="lin" valueType="num">
                                      <p:cBhvr additive="base">
                                        <p:cTn id="44" dur="500" fill="hold"/>
                                        <p:tgtEl>
                                          <p:spTgt spid="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additive="base">
                                        <p:cTn id="47" dur="500" fill="hold"/>
                                        <p:tgtEl>
                                          <p:spTgt spid="6"/>
                                        </p:tgtEl>
                                        <p:attrNameLst>
                                          <p:attrName>ppt_x</p:attrName>
                                        </p:attrNameLst>
                                      </p:cBhvr>
                                      <p:tavLst>
                                        <p:tav tm="0">
                                          <p:val>
                                            <p:strVal val="#ppt_x"/>
                                          </p:val>
                                        </p:tav>
                                        <p:tav tm="100000">
                                          <p:val>
                                            <p:strVal val="#ppt_x"/>
                                          </p:val>
                                        </p:tav>
                                      </p:tavLst>
                                    </p:anim>
                                    <p:anim calcmode="lin" valueType="num">
                                      <p:cBhvr additive="base">
                                        <p:cTn id="48" dur="500" fill="hold"/>
                                        <p:tgtEl>
                                          <p:spTgt spid="6"/>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additive="base">
                                        <p:cTn id="51" dur="500" fill="hold"/>
                                        <p:tgtEl>
                                          <p:spTgt spid="10"/>
                                        </p:tgtEl>
                                        <p:attrNameLst>
                                          <p:attrName>ppt_x</p:attrName>
                                        </p:attrNameLst>
                                      </p:cBhvr>
                                      <p:tavLst>
                                        <p:tav tm="0">
                                          <p:val>
                                            <p:strVal val="#ppt_x"/>
                                          </p:val>
                                        </p:tav>
                                        <p:tav tm="100000">
                                          <p:val>
                                            <p:strVal val="#ppt_x"/>
                                          </p:val>
                                        </p:tav>
                                      </p:tavLst>
                                    </p:anim>
                                    <p:anim calcmode="lin" valueType="num">
                                      <p:cBhvr additive="base">
                                        <p:cTn id="5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332656"/>
            <a:ext cx="3322712" cy="1143000"/>
          </a:xfrm>
        </p:spPr>
        <p:txBody>
          <a:bodyPr/>
          <a:lstStyle/>
          <a:p>
            <a:r>
              <a:rPr lang="fr-CA" b="1" dirty="0" smtClean="0">
                <a:solidFill>
                  <a:schemeClr val="accent3">
                    <a:lumMod val="75000"/>
                  </a:schemeClr>
                </a:solidFill>
              </a:rPr>
              <a:t>MATIÈRE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457200" y="1600200"/>
            <a:ext cx="4690864" cy="4925144"/>
          </a:xfrm>
        </p:spPr>
        <p:txBody>
          <a:bodyPr>
            <a:normAutofit/>
          </a:bodyPr>
          <a:lstStyle/>
          <a:p>
            <a:r>
              <a:rPr lang="fr-CA" dirty="0" smtClean="0"/>
              <a:t>Innocuité</a:t>
            </a:r>
          </a:p>
          <a:p>
            <a:pPr>
              <a:buFont typeface="Wingdings" pitchFamily="2" charset="2"/>
              <a:buChar char="ü"/>
            </a:pPr>
            <a:r>
              <a:rPr lang="fr-CA" dirty="0" smtClean="0"/>
              <a:t>Éliminez tout aliment dont les qualités organoleptiques sont altérées, et devenu impropre à la consommation;</a:t>
            </a:r>
          </a:p>
          <a:p>
            <a:pPr>
              <a:buFont typeface="Wingdings" pitchFamily="2" charset="2"/>
              <a:buChar char="ü"/>
            </a:pPr>
            <a:r>
              <a:rPr lang="fr-CA" dirty="0" smtClean="0"/>
              <a:t>Éliminez tout aliment susceptible d’avoir été contaminé par l’un des trois types de danger.</a:t>
            </a:r>
          </a:p>
        </p:txBody>
      </p:sp>
      <p:sp>
        <p:nvSpPr>
          <p:cNvPr id="4" name="Rectangle à coins arrondis 3"/>
          <p:cNvSpPr/>
          <p:nvPr>
            <p:custDataLst>
              <p:tags r:id="rId3"/>
            </p:custDataLst>
          </p:nvPr>
        </p:nvSpPr>
        <p:spPr>
          <a:xfrm>
            <a:off x="5868144" y="548680"/>
            <a:ext cx="2736304" cy="1656184"/>
          </a:xfrm>
          <a:prstGeom prst="wedgeRoundRectCallout">
            <a:avLst>
              <a:gd name="adj1" fmla="val -40202"/>
              <a:gd name="adj2" fmla="val 6974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olidFill>
                  <a:schemeClr val="tx1"/>
                </a:solidFill>
              </a:rPr>
              <a:t>DANGER PHYSIQUE:</a:t>
            </a:r>
          </a:p>
          <a:p>
            <a:pPr algn="ctr"/>
            <a:endParaRPr lang="fr-CA" dirty="0" smtClean="0">
              <a:solidFill>
                <a:schemeClr val="tx1"/>
              </a:solidFill>
            </a:endParaRPr>
          </a:p>
          <a:p>
            <a:pPr algn="ctr"/>
            <a:endParaRPr lang="fr-CA" dirty="0">
              <a:solidFill>
                <a:schemeClr val="tx1"/>
              </a:solidFill>
            </a:endParaRPr>
          </a:p>
        </p:txBody>
      </p:sp>
      <p:sp>
        <p:nvSpPr>
          <p:cNvPr id="5" name="Rectangle à coins arrondis 4"/>
          <p:cNvSpPr/>
          <p:nvPr>
            <p:custDataLst>
              <p:tags r:id="rId4"/>
            </p:custDataLst>
          </p:nvPr>
        </p:nvSpPr>
        <p:spPr>
          <a:xfrm>
            <a:off x="5796136" y="2636912"/>
            <a:ext cx="2808312" cy="1656184"/>
          </a:xfrm>
          <a:prstGeom prst="wedgeRoundRectCallout">
            <a:avLst>
              <a:gd name="adj1" fmla="val -40029"/>
              <a:gd name="adj2" fmla="val 6970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olidFill>
                  <a:schemeClr val="tx1"/>
                </a:solidFill>
              </a:rPr>
              <a:t>DANGER MICROBIOLOGIQUE:</a:t>
            </a:r>
          </a:p>
          <a:p>
            <a:pPr algn="ctr"/>
            <a:endParaRPr lang="fr-CA" dirty="0" smtClean="0">
              <a:solidFill>
                <a:schemeClr val="tx1"/>
              </a:solidFill>
            </a:endParaRPr>
          </a:p>
          <a:p>
            <a:pPr algn="ctr"/>
            <a:endParaRPr lang="fr-CA" dirty="0" smtClean="0">
              <a:solidFill>
                <a:schemeClr val="tx1"/>
              </a:solidFill>
            </a:endParaRPr>
          </a:p>
          <a:p>
            <a:pPr algn="ctr"/>
            <a:endParaRPr lang="fr-CA" dirty="0">
              <a:solidFill>
                <a:schemeClr val="tx1"/>
              </a:solidFill>
            </a:endParaRPr>
          </a:p>
        </p:txBody>
      </p:sp>
      <p:sp>
        <p:nvSpPr>
          <p:cNvPr id="6" name="Rectangle à coins arrondis 5"/>
          <p:cNvSpPr/>
          <p:nvPr>
            <p:custDataLst>
              <p:tags r:id="rId5"/>
            </p:custDataLst>
          </p:nvPr>
        </p:nvSpPr>
        <p:spPr>
          <a:xfrm>
            <a:off x="5868144" y="4653136"/>
            <a:ext cx="2808312" cy="1656184"/>
          </a:xfrm>
          <a:prstGeom prst="wedgeRoundRectCallout">
            <a:avLst>
              <a:gd name="adj1" fmla="val -40029"/>
              <a:gd name="adj2" fmla="val 7093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olidFill>
                  <a:schemeClr val="tx1"/>
                </a:solidFill>
              </a:rPr>
              <a:t>DANGER CHIMIQUE:</a:t>
            </a:r>
          </a:p>
          <a:p>
            <a:pPr algn="ctr"/>
            <a:endParaRPr lang="fr-CA" dirty="0" smtClean="0">
              <a:solidFill>
                <a:schemeClr val="tx1"/>
              </a:solidFill>
            </a:endParaRPr>
          </a:p>
          <a:p>
            <a:pPr algn="ctr"/>
            <a:endParaRPr lang="fr-CA" dirty="0" smtClean="0">
              <a:solidFill>
                <a:schemeClr val="tx1"/>
              </a:solidFill>
            </a:endParaRPr>
          </a:p>
          <a:p>
            <a:pPr algn="ctr"/>
            <a:endParaRPr lang="fr-CA" dirty="0" smtClean="0">
              <a:solidFill>
                <a:schemeClr val="tx1"/>
              </a:solidFill>
            </a:endParaRPr>
          </a:p>
          <a:p>
            <a:pPr algn="ctr"/>
            <a:endParaRPr lang="fr-CA" dirty="0">
              <a:solidFill>
                <a:schemeClr val="tx1"/>
              </a:solidFill>
            </a:endParaRPr>
          </a:p>
        </p:txBody>
      </p:sp>
      <p:cxnSp>
        <p:nvCxnSpPr>
          <p:cNvPr id="8" name="Connecteur droit 7"/>
          <p:cNvCxnSpPr/>
          <p:nvPr>
            <p:custDataLst>
              <p:tags r:id="rId6"/>
            </p:custDataLst>
          </p:nvPr>
        </p:nvCxnSpPr>
        <p:spPr>
          <a:xfrm>
            <a:off x="6228184" y="1916832"/>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custDataLst>
              <p:tags r:id="rId7"/>
            </p:custDataLst>
          </p:nvPr>
        </p:nvCxnSpPr>
        <p:spPr>
          <a:xfrm>
            <a:off x="6228184" y="3933056"/>
            <a:ext cx="20882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custDataLst>
              <p:tags r:id="rId8"/>
            </p:custDataLst>
          </p:nvPr>
        </p:nvCxnSpPr>
        <p:spPr>
          <a:xfrm>
            <a:off x="6156176" y="5877272"/>
            <a:ext cx="2304256"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 calcmode="lin" valueType="num">
                                      <p:cBhvr additive="base">
                                        <p:cTn id="45" dur="500" fill="hold"/>
                                        <p:tgtEl>
                                          <p:spTgt spid="6"/>
                                        </p:tgtEl>
                                        <p:attrNameLst>
                                          <p:attrName>ppt_x</p:attrName>
                                        </p:attrNameLst>
                                      </p:cBhvr>
                                      <p:tavLst>
                                        <p:tav tm="0">
                                          <p:val>
                                            <p:strVal val="#ppt_x"/>
                                          </p:val>
                                        </p:tav>
                                        <p:tav tm="100000">
                                          <p:val>
                                            <p:strVal val="#ppt_x"/>
                                          </p:val>
                                        </p:tav>
                                      </p:tavLst>
                                    </p:anim>
                                    <p:anim calcmode="lin" valueType="num">
                                      <p:cBhvr additive="base">
                                        <p:cTn id="46" dur="500" fill="hold"/>
                                        <p:tgtEl>
                                          <p:spTgt spid="6"/>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619672" y="620688"/>
            <a:ext cx="3106688" cy="1143000"/>
          </a:xfrm>
        </p:spPr>
        <p:txBody>
          <a:bodyPr/>
          <a:lstStyle/>
          <a:p>
            <a:r>
              <a:rPr lang="fr-CA" b="1" dirty="0" smtClean="0">
                <a:solidFill>
                  <a:schemeClr val="accent3">
                    <a:lumMod val="75000"/>
                  </a:schemeClr>
                </a:solidFill>
              </a:rPr>
              <a:t>MATIÈRE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p:txBody>
          <a:bodyPr>
            <a:normAutofit/>
          </a:bodyPr>
          <a:lstStyle/>
          <a:p>
            <a:r>
              <a:rPr lang="fr-CA" dirty="0" smtClean="0"/>
              <a:t>Origine</a:t>
            </a:r>
          </a:p>
          <a:p>
            <a:pPr>
              <a:buFont typeface="Wingdings" pitchFamily="2" charset="2"/>
              <a:buChar char="ü"/>
            </a:pPr>
            <a:r>
              <a:rPr lang="fr-CA" dirty="0" smtClean="0"/>
              <a:t>Les aliments doivent provenir d’une source reconnue/fiable;</a:t>
            </a:r>
          </a:p>
          <a:p>
            <a:r>
              <a:rPr lang="fr-CA" dirty="0" smtClean="0"/>
              <a:t>Étiquette</a:t>
            </a:r>
          </a:p>
          <a:p>
            <a:pPr>
              <a:buFont typeface="Wingdings" pitchFamily="2" charset="2"/>
              <a:buChar char="ü"/>
            </a:pPr>
            <a:r>
              <a:rPr lang="fr-CA" dirty="0" smtClean="0"/>
              <a:t>L’étiquette doit comporter les renseignements obligatoires par la loi: liste d’ingrédients en ordre décroissant, quantité nette, le nom et l’adresse de l’entité responsable du produit offert;</a:t>
            </a:r>
          </a:p>
          <a:p>
            <a:pPr>
              <a:buFont typeface="Wingdings" pitchFamily="2" charset="2"/>
              <a:buChar char="ü"/>
            </a:pPr>
            <a:r>
              <a:rPr lang="fr-CA" dirty="0" smtClean="0"/>
              <a:t>D’autres renseignements peuvent aussi figurer sur l’étiquette:</a:t>
            </a: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475656" y="476672"/>
            <a:ext cx="2746648" cy="1143000"/>
          </a:xfrm>
        </p:spPr>
        <p:txBody>
          <a:bodyPr/>
          <a:lstStyle/>
          <a:p>
            <a:r>
              <a:rPr lang="fr-CA" b="1" dirty="0" smtClean="0">
                <a:solidFill>
                  <a:schemeClr val="accent3">
                    <a:lumMod val="75000"/>
                  </a:schemeClr>
                </a:solidFill>
              </a:rPr>
              <a:t>MATIÈRE</a:t>
            </a:r>
            <a:endParaRPr lang="fr-CA" b="1" dirty="0">
              <a:solidFill>
                <a:schemeClr val="accent3">
                  <a:lumMod val="75000"/>
                </a:schemeClr>
              </a:solidFill>
            </a:endParaRPr>
          </a:p>
        </p:txBody>
      </p:sp>
      <p:sp>
        <p:nvSpPr>
          <p:cNvPr id="3" name="Sous-titre 2"/>
          <p:cNvSpPr>
            <a:spLocks noGrp="1"/>
          </p:cNvSpPr>
          <p:nvPr>
            <p:ph idx="1"/>
            <p:custDataLst>
              <p:tags r:id="rId2"/>
            </p:custDataLst>
          </p:nvPr>
        </p:nvSpPr>
        <p:spPr>
          <a:xfrm>
            <a:off x="457200" y="1935480"/>
            <a:ext cx="5194920" cy="4389120"/>
          </a:xfrm>
        </p:spPr>
        <p:txBody>
          <a:bodyPr>
            <a:normAutofit lnSpcReduction="10000"/>
          </a:bodyPr>
          <a:lstStyle/>
          <a:p>
            <a:pPr algn="l">
              <a:buFont typeface="Arial" pitchFamily="34" charset="0"/>
              <a:buChar char="•"/>
            </a:pPr>
            <a:r>
              <a:rPr lang="fr-CA" dirty="0" smtClean="0">
                <a:solidFill>
                  <a:schemeClr val="tx1"/>
                </a:solidFill>
              </a:rPr>
              <a:t>L’allergie</a:t>
            </a:r>
          </a:p>
          <a:p>
            <a:pPr algn="l">
              <a:buFont typeface="Wingdings" pitchFamily="2" charset="2"/>
              <a:buChar char="ü"/>
            </a:pPr>
            <a:r>
              <a:rPr lang="fr-CA" dirty="0" smtClean="0">
                <a:solidFill>
                  <a:schemeClr val="tx1"/>
                </a:solidFill>
              </a:rPr>
              <a:t>Tous les allergènes doivent être indiqués sur l’emballage pour éviter des réactions chez les consommateurs allergiques;</a:t>
            </a:r>
          </a:p>
          <a:p>
            <a:pPr algn="l">
              <a:buFont typeface="Wingdings" pitchFamily="2" charset="2"/>
              <a:buChar char="ü"/>
            </a:pPr>
            <a:r>
              <a:rPr lang="fr-CA" dirty="0" smtClean="0">
                <a:solidFill>
                  <a:schemeClr val="tx1"/>
                </a:solidFill>
              </a:rPr>
              <a:t>Toutes les substances protéiniques peuvent être allergènes;</a:t>
            </a:r>
          </a:p>
          <a:p>
            <a:pPr algn="l">
              <a:buFont typeface="Wingdings" pitchFamily="2" charset="2"/>
              <a:buChar char="ü"/>
            </a:pPr>
            <a:r>
              <a:rPr lang="fr-CA" dirty="0" smtClean="0">
                <a:solidFill>
                  <a:schemeClr val="tx1"/>
                </a:solidFill>
              </a:rPr>
              <a:t>90% de réactions  sont attribuables à 9 substances allergènes(Santé canada)</a:t>
            </a:r>
          </a:p>
          <a:p>
            <a:pPr algn="l">
              <a:buFont typeface="Wingdings" pitchFamily="2" charset="2"/>
              <a:buChar char="ü"/>
            </a:pPr>
            <a:endParaRPr lang="fr-CA" dirty="0"/>
          </a:p>
        </p:txBody>
      </p:sp>
      <p:sp>
        <p:nvSpPr>
          <p:cNvPr id="4" name="Rectangle à coins arrondis 3"/>
          <p:cNvSpPr/>
          <p:nvPr>
            <p:custDataLst>
              <p:tags r:id="rId3"/>
            </p:custDataLst>
          </p:nvPr>
        </p:nvSpPr>
        <p:spPr>
          <a:xfrm>
            <a:off x="5940152" y="908720"/>
            <a:ext cx="2592288" cy="5256584"/>
          </a:xfrm>
          <a:prstGeom prst="wedgeRoundRectCallout">
            <a:avLst>
              <a:gd name="adj1" fmla="val -47925"/>
              <a:gd name="adj2" fmla="val 5778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fr-CA" sz="2400" dirty="0" smtClean="0">
                <a:solidFill>
                  <a:schemeClr val="tx1"/>
                </a:solidFill>
              </a:rPr>
              <a:t>ARACHIDES;</a:t>
            </a:r>
          </a:p>
          <a:p>
            <a:pPr algn="ctr">
              <a:buFont typeface="Arial" pitchFamily="34" charset="0"/>
              <a:buChar char="•"/>
            </a:pPr>
            <a:r>
              <a:rPr lang="fr-CA" sz="2400" dirty="0" smtClean="0">
                <a:solidFill>
                  <a:schemeClr val="tx1"/>
                </a:solidFill>
              </a:rPr>
              <a:t>BLÉ;</a:t>
            </a:r>
          </a:p>
          <a:p>
            <a:pPr algn="ctr">
              <a:buFont typeface="Arial" pitchFamily="34" charset="0"/>
              <a:buChar char="•"/>
            </a:pPr>
            <a:r>
              <a:rPr lang="fr-CA" sz="2400" dirty="0" smtClean="0">
                <a:solidFill>
                  <a:schemeClr val="tx1"/>
                </a:solidFill>
              </a:rPr>
              <a:t>GRAINES DE SÉSAMES;</a:t>
            </a:r>
          </a:p>
          <a:p>
            <a:pPr algn="ctr">
              <a:buFont typeface="Arial" pitchFamily="34" charset="0"/>
              <a:buChar char="•"/>
            </a:pPr>
            <a:r>
              <a:rPr lang="fr-CA" sz="2400" dirty="0" smtClean="0">
                <a:solidFill>
                  <a:schemeClr val="tx1"/>
                </a:solidFill>
              </a:rPr>
              <a:t>LAIT;</a:t>
            </a:r>
          </a:p>
          <a:p>
            <a:pPr algn="ctr">
              <a:buFont typeface="Arial" pitchFamily="34" charset="0"/>
              <a:buChar char="•"/>
            </a:pPr>
            <a:r>
              <a:rPr lang="fr-CA" sz="2400" dirty="0" smtClean="0">
                <a:solidFill>
                  <a:schemeClr val="tx1"/>
                </a:solidFill>
              </a:rPr>
              <a:t>NOIX;</a:t>
            </a:r>
          </a:p>
          <a:p>
            <a:pPr algn="ctr">
              <a:buFont typeface="Arial" pitchFamily="34" charset="0"/>
              <a:buChar char="•"/>
            </a:pPr>
            <a:r>
              <a:rPr lang="fr-CA" sz="2400" dirty="0" smtClean="0">
                <a:solidFill>
                  <a:schemeClr val="tx1"/>
                </a:solidFill>
              </a:rPr>
              <a:t>ŒUFS;</a:t>
            </a:r>
          </a:p>
          <a:p>
            <a:pPr algn="ctr">
              <a:buFont typeface="Arial" pitchFamily="34" charset="0"/>
              <a:buChar char="•"/>
            </a:pPr>
            <a:r>
              <a:rPr lang="fr-CA" sz="2400" dirty="0" smtClean="0">
                <a:solidFill>
                  <a:schemeClr val="tx1"/>
                </a:solidFill>
              </a:rPr>
              <a:t>POISSONS, CRUSTACÉS, MOLLUSQUES;</a:t>
            </a:r>
          </a:p>
          <a:p>
            <a:pPr algn="ctr">
              <a:buFont typeface="Arial" pitchFamily="34" charset="0"/>
              <a:buChar char="•"/>
            </a:pPr>
            <a:r>
              <a:rPr lang="fr-CA" sz="2400" dirty="0" smtClean="0">
                <a:solidFill>
                  <a:schemeClr val="tx1"/>
                </a:solidFill>
              </a:rPr>
              <a:t>SOYA;</a:t>
            </a:r>
          </a:p>
          <a:p>
            <a:pPr algn="ctr">
              <a:buFont typeface="Arial" pitchFamily="34" charset="0"/>
              <a:buChar char="•"/>
            </a:pPr>
            <a:r>
              <a:rPr lang="fr-CA" sz="2400" dirty="0" smtClean="0">
                <a:solidFill>
                  <a:schemeClr val="tx1"/>
                </a:solidFill>
              </a:rPr>
              <a:t>SULFITE.</a:t>
            </a:r>
            <a:endParaRPr lang="fr-CA" sz="2400" dirty="0">
              <a:solidFill>
                <a:schemeClr val="tx1"/>
              </a:solidFill>
            </a:endParaRPr>
          </a:p>
        </p:txBody>
      </p:sp>
    </p:spTree>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b="1" dirty="0" smtClean="0">
                <a:solidFill>
                  <a:schemeClr val="accent3">
                    <a:lumMod val="75000"/>
                  </a:schemeClr>
                </a:solidFill>
              </a:rPr>
              <a:t>MÉTHODE: </a:t>
            </a:r>
            <a:r>
              <a:rPr lang="fr-CA" b="1" dirty="0" smtClean="0">
                <a:solidFill>
                  <a:schemeClr val="accent1">
                    <a:lumMod val="75000"/>
                  </a:schemeClr>
                </a:solidFill>
              </a:rPr>
              <a:t>Techniques utilisées pour éviter les contaminations</a:t>
            </a:r>
            <a:endParaRPr lang="fr-CA" b="1" dirty="0">
              <a:solidFill>
                <a:schemeClr val="accent1">
                  <a:lumMod val="75000"/>
                </a:schemeClr>
              </a:solidFill>
            </a:endParaRPr>
          </a:p>
        </p:txBody>
      </p:sp>
      <p:sp>
        <p:nvSpPr>
          <p:cNvPr id="3" name="Sous-titre 2"/>
          <p:cNvSpPr>
            <a:spLocks noGrp="1"/>
          </p:cNvSpPr>
          <p:nvPr>
            <p:ph idx="1"/>
            <p:custDataLst>
              <p:tags r:id="rId2"/>
            </p:custDataLst>
          </p:nvPr>
        </p:nvSpPr>
        <p:spPr/>
        <p:txBody>
          <a:bodyPr>
            <a:normAutofit fontScale="92500" lnSpcReduction="10000"/>
          </a:bodyPr>
          <a:lstStyle/>
          <a:p>
            <a:pPr algn="l">
              <a:buFont typeface="Arial" pitchFamily="34" charset="0"/>
              <a:buChar char="•"/>
            </a:pPr>
            <a:r>
              <a:rPr lang="fr-CA" dirty="0" smtClean="0">
                <a:solidFill>
                  <a:schemeClr val="tx1"/>
                </a:solidFill>
              </a:rPr>
              <a:t>Évitez la contamination</a:t>
            </a:r>
          </a:p>
          <a:p>
            <a:pPr algn="l">
              <a:buFont typeface="Wingdings" pitchFamily="2" charset="2"/>
              <a:buChar char="ü"/>
            </a:pPr>
            <a:r>
              <a:rPr lang="fr-CA" dirty="0" smtClean="0">
                <a:solidFill>
                  <a:schemeClr val="tx1"/>
                </a:solidFill>
              </a:rPr>
              <a:t>Conservez les aliments dans les contenants bien fermés;</a:t>
            </a:r>
          </a:p>
          <a:p>
            <a:pPr algn="l">
              <a:buFont typeface="Wingdings" pitchFamily="2" charset="2"/>
              <a:buChar char="ü"/>
            </a:pPr>
            <a:r>
              <a:rPr lang="fr-CA" dirty="0" smtClean="0">
                <a:solidFill>
                  <a:schemeClr val="tx1"/>
                </a:solidFill>
              </a:rPr>
              <a:t>Entreposez les viandes crues en dessous des aliments prêts à manger;</a:t>
            </a:r>
          </a:p>
          <a:p>
            <a:pPr algn="l">
              <a:buFont typeface="Wingdings" pitchFamily="2" charset="2"/>
              <a:buChar char="ü"/>
            </a:pPr>
            <a:r>
              <a:rPr lang="fr-CA" dirty="0" smtClean="0">
                <a:solidFill>
                  <a:schemeClr val="tx1"/>
                </a:solidFill>
              </a:rPr>
              <a:t>Évitez de déposer sur le comptoir des items qui ont été en contact avec le sol;</a:t>
            </a:r>
          </a:p>
          <a:p>
            <a:pPr algn="l">
              <a:buFont typeface="Wingdings" pitchFamily="2" charset="2"/>
              <a:buChar char="ü"/>
            </a:pPr>
            <a:r>
              <a:rPr lang="fr-CA" dirty="0" smtClean="0">
                <a:solidFill>
                  <a:schemeClr val="tx1"/>
                </a:solidFill>
              </a:rPr>
              <a:t>Nettoyez les équipements, les ustensiles et les surfaces qui ont été en contact avec les aliments crus avant de manipuler des aliments cuits ou prêts à manger;</a:t>
            </a:r>
          </a:p>
          <a:p>
            <a:pPr algn="l">
              <a:buFont typeface="Wingdings" pitchFamily="2" charset="2"/>
              <a:buChar char="ü"/>
            </a:pPr>
            <a:r>
              <a:rPr lang="fr-CA" dirty="0" smtClean="0">
                <a:solidFill>
                  <a:schemeClr val="tx1"/>
                </a:solidFill>
              </a:rPr>
              <a:t>Entreposez des aliments à usage alimentaire à l’abri de toute contamination</a:t>
            </a:r>
          </a:p>
          <a:p>
            <a:pPr algn="l">
              <a:buFont typeface="Wingdings" pitchFamily="2" charset="2"/>
              <a:buChar char="ü"/>
            </a:pP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b="1" dirty="0" smtClean="0">
                <a:solidFill>
                  <a:schemeClr val="accent3">
                    <a:lumMod val="75000"/>
                  </a:schemeClr>
                </a:solidFill>
              </a:rPr>
              <a:t>MÉTHODE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p:txBody>
          <a:bodyPr>
            <a:normAutofit/>
          </a:bodyPr>
          <a:lstStyle/>
          <a:p>
            <a:r>
              <a:rPr lang="fr-CA" dirty="0" smtClean="0"/>
              <a:t>Décongélation (des APD)</a:t>
            </a:r>
          </a:p>
          <a:p>
            <a:pPr>
              <a:buFont typeface="Wingdings" pitchFamily="2" charset="2"/>
              <a:buChar char="ü"/>
            </a:pPr>
            <a:r>
              <a:rPr lang="fr-CA" dirty="0" smtClean="0"/>
              <a:t>Réfrigérateur;</a:t>
            </a:r>
          </a:p>
          <a:p>
            <a:pPr>
              <a:buFont typeface="Wingdings" pitchFamily="2" charset="2"/>
              <a:buChar char="ü"/>
            </a:pPr>
            <a:r>
              <a:rPr lang="fr-CA" dirty="0" smtClean="0"/>
              <a:t>Four micro-ondes (suivie d’une cuisson immédiate);</a:t>
            </a:r>
          </a:p>
          <a:p>
            <a:pPr>
              <a:buFont typeface="Wingdings" pitchFamily="2" charset="2"/>
              <a:buChar char="ü"/>
            </a:pPr>
            <a:r>
              <a:rPr lang="fr-CA" dirty="0" smtClean="0"/>
              <a:t>Au four traditionnel (combinaison avec la cuisson);</a:t>
            </a:r>
          </a:p>
          <a:p>
            <a:pPr>
              <a:buFont typeface="Wingdings" pitchFamily="2" charset="2"/>
              <a:buChar char="ü"/>
            </a:pPr>
            <a:r>
              <a:rPr lang="fr-CA" dirty="0" smtClean="0"/>
              <a:t>Emballer, et submerger sous l’eau courante froide</a:t>
            </a:r>
          </a:p>
          <a:p>
            <a:pPr>
              <a:buFont typeface="Wingdings" pitchFamily="2" charset="2"/>
              <a:buChar char="ü"/>
            </a:pPr>
            <a:r>
              <a:rPr lang="fr-CA" dirty="0" smtClean="0"/>
              <a:t>Attention: Ne jamais décongeler à température de la  pièce dans la zone de danger!</a:t>
            </a:r>
          </a:p>
          <a:p>
            <a:pPr>
              <a:buFont typeface="Wingdings" pitchFamily="2" charset="2"/>
              <a:buChar char="ü"/>
            </a:pP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27584" y="260648"/>
            <a:ext cx="5626968" cy="1210146"/>
          </a:xfrm>
        </p:spPr>
        <p:txBody>
          <a:bodyPr/>
          <a:lstStyle/>
          <a:p>
            <a:r>
              <a:rPr lang="fr-CA" b="1" dirty="0" smtClean="0">
                <a:solidFill>
                  <a:schemeClr val="accent3">
                    <a:lumMod val="75000"/>
                  </a:schemeClr>
                </a:solidFill>
              </a:rPr>
              <a:t>MÉTHODE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395536" y="1340768"/>
            <a:ext cx="3826768" cy="5256584"/>
          </a:xfrm>
        </p:spPr>
        <p:txBody>
          <a:bodyPr>
            <a:normAutofit/>
          </a:bodyPr>
          <a:lstStyle/>
          <a:p>
            <a:r>
              <a:rPr lang="fr-CA" dirty="0" smtClean="0"/>
              <a:t>Cuisson</a:t>
            </a:r>
          </a:p>
          <a:p>
            <a:pPr>
              <a:buFont typeface="Wingdings" pitchFamily="2" charset="2"/>
              <a:buChar char="ü"/>
            </a:pPr>
            <a:r>
              <a:rPr lang="fr-CA" dirty="0" smtClean="0"/>
              <a:t>Cuire les aliments selon les couples temps/ températures définis;</a:t>
            </a:r>
          </a:p>
          <a:p>
            <a:pPr>
              <a:buFont typeface="Wingdings" pitchFamily="2" charset="2"/>
              <a:buChar char="ü"/>
            </a:pPr>
            <a:r>
              <a:rPr lang="fr-CA" dirty="0" smtClean="0"/>
              <a:t>La température interne doit être atteinte;</a:t>
            </a:r>
          </a:p>
          <a:p>
            <a:pPr>
              <a:buFont typeface="Wingdings" pitchFamily="2" charset="2"/>
              <a:buChar char="ü"/>
            </a:pPr>
            <a:r>
              <a:rPr lang="fr-CA" dirty="0" smtClean="0"/>
              <a:t>Utilisez un thermomètre fiable et bien calibré.</a:t>
            </a:r>
          </a:p>
          <a:p>
            <a:pPr>
              <a:buFont typeface="Wingdings" pitchFamily="2" charset="2"/>
              <a:buChar char="ü"/>
            </a:pPr>
            <a:r>
              <a:rPr lang="fr-CA" dirty="0" smtClean="0"/>
              <a:t>Référez-vous au tableau des cuissons</a:t>
            </a:r>
            <a:endParaRPr lang="fr-CA" dirty="0"/>
          </a:p>
        </p:txBody>
      </p:sp>
      <p:sp>
        <p:nvSpPr>
          <p:cNvPr id="4" name="Rectangle à coins arrondis 3"/>
          <p:cNvSpPr/>
          <p:nvPr>
            <p:custDataLst>
              <p:tags r:id="rId3"/>
            </p:custDataLst>
          </p:nvPr>
        </p:nvSpPr>
        <p:spPr>
          <a:xfrm>
            <a:off x="4716016" y="1124744"/>
            <a:ext cx="3960440" cy="4752528"/>
          </a:xfrm>
          <a:prstGeom prst="wedgeRoundRectCallout">
            <a:avLst>
              <a:gd name="adj1" fmla="val -39817"/>
              <a:gd name="adj2" fmla="val 6121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dirty="0" smtClean="0">
                <a:solidFill>
                  <a:schemeClr val="tx1"/>
                </a:solidFill>
              </a:rPr>
              <a:t>BŒUF: 63°C</a:t>
            </a:r>
          </a:p>
          <a:p>
            <a:pPr algn="ctr"/>
            <a:r>
              <a:rPr lang="fr-CA" sz="2400" dirty="0" smtClean="0">
                <a:solidFill>
                  <a:schemeClr val="tx1"/>
                </a:solidFill>
              </a:rPr>
              <a:t>PORC: 68°C/15 SEC. VIANDE HACHÉE (SAUF VOLAILLE) : 68°C/15 SEC. </a:t>
            </a:r>
          </a:p>
          <a:p>
            <a:pPr algn="ctr"/>
            <a:endParaRPr lang="fr-CA" sz="2400" dirty="0" smtClean="0">
              <a:solidFill>
                <a:schemeClr val="tx1"/>
              </a:solidFill>
            </a:endParaRPr>
          </a:p>
          <a:p>
            <a:pPr algn="ctr"/>
            <a:r>
              <a:rPr lang="fr-CA" sz="2400" dirty="0" smtClean="0">
                <a:solidFill>
                  <a:schemeClr val="tx1"/>
                </a:solidFill>
              </a:rPr>
              <a:t>VOLAILLE: 74°C/15 SEC.</a:t>
            </a:r>
          </a:p>
          <a:p>
            <a:pPr algn="ctr"/>
            <a:endParaRPr lang="fr-CA" sz="2400" dirty="0" smtClean="0">
              <a:solidFill>
                <a:schemeClr val="tx1"/>
              </a:solidFill>
            </a:endParaRPr>
          </a:p>
          <a:p>
            <a:pPr algn="ctr"/>
            <a:r>
              <a:rPr lang="fr-CA" sz="2400" dirty="0" smtClean="0">
                <a:solidFill>
                  <a:schemeClr val="tx1"/>
                </a:solidFill>
              </a:rPr>
              <a:t>POISSONS: 63°C/15 SEC.</a:t>
            </a:r>
          </a:p>
          <a:p>
            <a:pPr algn="ctr"/>
            <a:endParaRPr lang="fr-CA" sz="2400" dirty="0" smtClean="0">
              <a:solidFill>
                <a:schemeClr val="tx1"/>
              </a:solidFill>
            </a:endParaRPr>
          </a:p>
          <a:p>
            <a:pPr algn="ctr"/>
            <a:r>
              <a:rPr lang="fr-CA" sz="2400" dirty="0" smtClean="0">
                <a:solidFill>
                  <a:schemeClr val="tx1"/>
                </a:solidFill>
              </a:rPr>
              <a:t>METS D’ORIGINE VÉGÉTALE: MIN 60° </a:t>
            </a: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187624" y="332656"/>
            <a:ext cx="2890664" cy="1143000"/>
          </a:xfrm>
        </p:spPr>
        <p:txBody>
          <a:bodyPr/>
          <a:lstStyle/>
          <a:p>
            <a:r>
              <a:rPr lang="fr-CA" b="1" dirty="0" smtClean="0">
                <a:solidFill>
                  <a:schemeClr val="accent3">
                    <a:lumMod val="75000"/>
                  </a:schemeClr>
                </a:solidFill>
              </a:rPr>
              <a:t>MÉTHODE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457200" y="1600200"/>
            <a:ext cx="8229600" cy="4925144"/>
          </a:xfrm>
        </p:spPr>
        <p:txBody>
          <a:bodyPr>
            <a:normAutofit/>
          </a:bodyPr>
          <a:lstStyle/>
          <a:p>
            <a:r>
              <a:rPr lang="fr-CA" dirty="0" smtClean="0"/>
              <a:t>Refroidissement</a:t>
            </a:r>
          </a:p>
          <a:p>
            <a:pPr>
              <a:buFont typeface="Wingdings" pitchFamily="2" charset="2"/>
              <a:buChar char="ü"/>
            </a:pPr>
            <a:r>
              <a:rPr lang="fr-CA" dirty="0" smtClean="0"/>
              <a:t>Diviser en portions pour la réfrigération;</a:t>
            </a:r>
          </a:p>
          <a:p>
            <a:pPr>
              <a:buFont typeface="Wingdings" pitchFamily="2" charset="2"/>
              <a:buChar char="ü"/>
            </a:pPr>
            <a:r>
              <a:rPr lang="fr-CA" dirty="0" smtClean="0"/>
              <a:t>Découper les grosses pièces de viandes;</a:t>
            </a:r>
          </a:p>
          <a:p>
            <a:pPr>
              <a:buFont typeface="Wingdings" pitchFamily="2" charset="2"/>
              <a:buChar char="ü"/>
            </a:pPr>
            <a:r>
              <a:rPr lang="fr-CA" dirty="0" smtClean="0"/>
              <a:t>Utiliser des contenants de grandes surfaces et peu profonds;</a:t>
            </a:r>
          </a:p>
          <a:p>
            <a:pPr>
              <a:buFont typeface="Wingdings" pitchFamily="2" charset="2"/>
              <a:buChar char="ü"/>
            </a:pPr>
            <a:r>
              <a:rPr lang="fr-CA" dirty="0" smtClean="0"/>
              <a:t>Placer les aliments dans un bain d’eau glacée et remuer pour un refroidissement plus rapide</a:t>
            </a:r>
          </a:p>
          <a:p>
            <a:pPr>
              <a:buFont typeface="Wingdings" pitchFamily="2" charset="2"/>
              <a:buChar char=""/>
            </a:pPr>
            <a:r>
              <a:rPr lang="fr-CA" dirty="0" smtClean="0"/>
              <a:t>Combinez les méthodes en favorisant la circulation d’air!</a:t>
            </a: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475656" y="692696"/>
            <a:ext cx="3034680" cy="1143000"/>
          </a:xfrm>
        </p:spPr>
        <p:txBody>
          <a:bodyPr/>
          <a:lstStyle/>
          <a:p>
            <a:r>
              <a:rPr lang="fr-CA" b="1" dirty="0" smtClean="0">
                <a:solidFill>
                  <a:schemeClr val="accent3">
                    <a:lumMod val="75000"/>
                  </a:schemeClr>
                </a:solidFill>
              </a:rPr>
              <a:t>MÉTHODE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683568" y="2348880"/>
            <a:ext cx="5050904" cy="2592288"/>
          </a:xfrm>
        </p:spPr>
        <p:txBody>
          <a:bodyPr/>
          <a:lstStyle/>
          <a:p>
            <a:r>
              <a:rPr lang="fr-CA" dirty="0" smtClean="0"/>
              <a:t>Réchauffage</a:t>
            </a:r>
          </a:p>
          <a:p>
            <a:pPr>
              <a:buFont typeface="Wingdings" pitchFamily="2" charset="2"/>
              <a:buChar char="ü"/>
            </a:pPr>
            <a:r>
              <a:rPr lang="fr-CA" dirty="0" smtClean="0"/>
              <a:t>Réchauffez les aliments qu’une fois;</a:t>
            </a:r>
          </a:p>
          <a:p>
            <a:pPr>
              <a:buFont typeface="Wingdings" pitchFamily="2" charset="2"/>
              <a:buChar char="ü"/>
            </a:pPr>
            <a:r>
              <a:rPr lang="fr-CA" dirty="0" smtClean="0"/>
              <a:t>Réchauffez suffisamment et assez longtemps;</a:t>
            </a: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b="1" dirty="0" smtClean="0">
                <a:solidFill>
                  <a:schemeClr val="accent3">
                    <a:lumMod val="75000"/>
                  </a:schemeClr>
                </a:solidFill>
              </a:rPr>
              <a:t>MÉTHODE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323528" y="1932856"/>
            <a:ext cx="3898776" cy="4925144"/>
          </a:xfrm>
        </p:spPr>
        <p:txBody>
          <a:bodyPr>
            <a:normAutofit/>
          </a:bodyPr>
          <a:lstStyle/>
          <a:p>
            <a:pPr>
              <a:buClr>
                <a:schemeClr val="tx2">
                  <a:lumMod val="75000"/>
                </a:schemeClr>
              </a:buClr>
            </a:pPr>
            <a:r>
              <a:rPr lang="fr-CA" b="1" dirty="0" smtClean="0"/>
              <a:t>Nettoyage</a:t>
            </a:r>
          </a:p>
          <a:p>
            <a:pPr>
              <a:buClr>
                <a:schemeClr val="tx2">
                  <a:lumMod val="75000"/>
                </a:schemeClr>
              </a:buClr>
              <a:buFont typeface="Wingdings" pitchFamily="2" charset="2"/>
              <a:buChar char="è"/>
            </a:pPr>
            <a:r>
              <a:rPr lang="fr-CA" dirty="0" smtClean="0"/>
              <a:t>Sert à déloger des particules d’aliments ou la saleté</a:t>
            </a:r>
          </a:p>
          <a:p>
            <a:pPr>
              <a:buClr>
                <a:schemeClr val="tx2">
                  <a:lumMod val="75000"/>
                </a:schemeClr>
              </a:buClr>
              <a:buFont typeface="Wingdings" pitchFamily="2" charset="2"/>
              <a:buChar char="ü"/>
            </a:pPr>
            <a:r>
              <a:rPr lang="fr-CA" dirty="0" smtClean="0"/>
              <a:t>Le prélavage;</a:t>
            </a:r>
          </a:p>
          <a:p>
            <a:pPr>
              <a:buClr>
                <a:schemeClr val="tx2">
                  <a:lumMod val="75000"/>
                </a:schemeClr>
              </a:buClr>
              <a:buFont typeface="Wingdings" pitchFamily="2" charset="2"/>
              <a:buChar char="ü"/>
            </a:pPr>
            <a:r>
              <a:rPr lang="fr-CA" dirty="0" smtClean="0"/>
              <a:t>Le lavage avec un détergent de qualité alimentaire;</a:t>
            </a:r>
          </a:p>
          <a:p>
            <a:pPr>
              <a:buClr>
                <a:schemeClr val="tx2">
                  <a:lumMod val="75000"/>
                </a:schemeClr>
              </a:buClr>
              <a:buFont typeface="Wingdings" pitchFamily="2" charset="2"/>
              <a:buChar char="ü"/>
            </a:pPr>
            <a:r>
              <a:rPr lang="fr-CA" dirty="0" smtClean="0"/>
              <a:t>Le rinçage.</a:t>
            </a:r>
          </a:p>
          <a:p>
            <a:pPr>
              <a:buFont typeface="Wingdings" pitchFamily="2" charset="2"/>
              <a:buChar char="ü"/>
            </a:pPr>
            <a:endParaRPr lang="fr-CA" dirty="0"/>
          </a:p>
        </p:txBody>
      </p:sp>
      <p:sp>
        <p:nvSpPr>
          <p:cNvPr id="4" name="ZoneTexte 3"/>
          <p:cNvSpPr txBox="1"/>
          <p:nvPr>
            <p:custDataLst>
              <p:tags r:id="rId3"/>
            </p:custDataLst>
          </p:nvPr>
        </p:nvSpPr>
        <p:spPr>
          <a:xfrm>
            <a:off x="4427984" y="1916832"/>
            <a:ext cx="4248472" cy="4293483"/>
          </a:xfrm>
          <a:prstGeom prst="rect">
            <a:avLst/>
          </a:prstGeom>
          <a:noFill/>
        </p:spPr>
        <p:txBody>
          <a:bodyPr wrap="square" rtlCol="0">
            <a:spAutoFit/>
          </a:bodyPr>
          <a:lstStyle/>
          <a:p>
            <a:pPr>
              <a:lnSpc>
                <a:spcPct val="150000"/>
              </a:lnSpc>
              <a:buClr>
                <a:schemeClr val="tx2">
                  <a:lumMod val="75000"/>
                </a:schemeClr>
              </a:buClr>
              <a:buFont typeface="Arial" pitchFamily="34" charset="0"/>
              <a:buChar char="•"/>
            </a:pPr>
            <a:r>
              <a:rPr lang="fr-CA" sz="2600" b="1" dirty="0" smtClean="0"/>
              <a:t>Assainissement</a:t>
            </a:r>
          </a:p>
          <a:p>
            <a:pPr>
              <a:lnSpc>
                <a:spcPct val="150000"/>
              </a:lnSpc>
              <a:buClr>
                <a:schemeClr val="tx2">
                  <a:lumMod val="75000"/>
                </a:schemeClr>
              </a:buClr>
              <a:buFont typeface="Wingdings" pitchFamily="2" charset="2"/>
              <a:buChar char="è"/>
            </a:pPr>
            <a:r>
              <a:rPr lang="fr-CA" sz="2600" dirty="0" smtClean="0"/>
              <a:t>Réduit à un niveau acceptable le nombre de microorganismes présents</a:t>
            </a:r>
          </a:p>
          <a:p>
            <a:pPr>
              <a:lnSpc>
                <a:spcPct val="150000"/>
              </a:lnSpc>
              <a:buClr>
                <a:schemeClr val="tx2">
                  <a:lumMod val="75000"/>
                </a:schemeClr>
              </a:buClr>
              <a:buFont typeface="Wingdings" pitchFamily="2" charset="2"/>
              <a:buChar char="ü"/>
            </a:pPr>
            <a:r>
              <a:rPr lang="fr-CA" sz="2600" dirty="0" smtClean="0"/>
              <a:t>Assainissement thermique;</a:t>
            </a:r>
          </a:p>
          <a:p>
            <a:pPr>
              <a:lnSpc>
                <a:spcPct val="150000"/>
              </a:lnSpc>
              <a:buClr>
                <a:schemeClr val="tx2">
                  <a:lumMod val="75000"/>
                </a:schemeClr>
              </a:buClr>
              <a:buFont typeface="Wingdings" pitchFamily="2" charset="2"/>
              <a:buChar char="ü"/>
            </a:pPr>
            <a:r>
              <a:rPr lang="fr-CA" sz="2600" dirty="0" smtClean="0"/>
              <a:t>Assainissement chimique;</a:t>
            </a:r>
            <a:endParaRPr lang="fr-CA" sz="2600"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980728"/>
            <a:ext cx="8229600" cy="4522514"/>
          </a:xfrm>
        </p:spPr>
        <p:txBody>
          <a:bodyPr>
            <a:normAutofit/>
          </a:bodyPr>
          <a:lstStyle/>
          <a:p>
            <a:pPr algn="ctr"/>
            <a:r>
              <a:rPr lang="fr-CA" b="1" dirty="0" smtClean="0">
                <a:solidFill>
                  <a:schemeClr val="accent1">
                    <a:lumMod val="75000"/>
                  </a:schemeClr>
                </a:solidFill>
              </a:rPr>
              <a:t>VOLET 1:</a:t>
            </a:r>
            <a:br>
              <a:rPr lang="fr-CA" b="1" dirty="0" smtClean="0">
                <a:solidFill>
                  <a:schemeClr val="accent1">
                    <a:lumMod val="75000"/>
                  </a:schemeClr>
                </a:solidFill>
              </a:rPr>
            </a:br>
            <a:r>
              <a:rPr lang="fr-CA" b="1" dirty="0" smtClean="0">
                <a:solidFill>
                  <a:schemeClr val="accent1">
                    <a:lumMod val="75000"/>
                  </a:schemeClr>
                </a:solidFill>
              </a:rPr>
              <a:t/>
            </a:r>
            <a:br>
              <a:rPr lang="fr-CA" b="1" dirty="0" smtClean="0">
                <a:solidFill>
                  <a:schemeClr val="accent1">
                    <a:lumMod val="75000"/>
                  </a:schemeClr>
                </a:solidFill>
              </a:rPr>
            </a:br>
            <a:r>
              <a:rPr lang="fr-CA" b="1" dirty="0" smtClean="0">
                <a:solidFill>
                  <a:schemeClr val="accent1">
                    <a:lumMod val="75000"/>
                  </a:schemeClr>
                </a:solidFill>
              </a:rPr>
              <a:t>GUIDE D’HYGIÈNE ET SALUBRITÉ POUR LES MANIPULATEURS D’ALIMENTS </a:t>
            </a:r>
            <a:endParaRPr lang="fr-CA" b="1" dirty="0">
              <a:solidFill>
                <a:schemeClr val="accent1">
                  <a:lumMod val="75000"/>
                </a:schemeClr>
              </a:solidFill>
            </a:endParaRPr>
          </a:p>
        </p:txBody>
      </p:sp>
    </p:spTree>
  </p:cSld>
  <p:clrMapOvr>
    <a:masterClrMapping/>
  </p:clrMapOvr>
  <p:transition>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395536" y="260648"/>
            <a:ext cx="6336704" cy="1847088"/>
          </a:xfrm>
        </p:spPr>
        <p:txBody>
          <a:bodyPr>
            <a:normAutofit fontScale="90000"/>
          </a:bodyPr>
          <a:lstStyle/>
          <a:p>
            <a:r>
              <a:rPr lang="fr-CA" b="1" dirty="0" smtClean="0">
                <a:solidFill>
                  <a:schemeClr val="accent3">
                    <a:lumMod val="75000"/>
                  </a:schemeClr>
                </a:solidFill>
              </a:rPr>
              <a:t>MAIN-D’ŒUVRE: </a:t>
            </a:r>
            <a:br>
              <a:rPr lang="fr-CA" b="1" dirty="0" smtClean="0">
                <a:solidFill>
                  <a:schemeClr val="accent3">
                    <a:lumMod val="75000"/>
                  </a:schemeClr>
                </a:solidFill>
              </a:rPr>
            </a:br>
            <a:r>
              <a:rPr lang="fr-CA" b="1" dirty="0" smtClean="0">
                <a:solidFill>
                  <a:schemeClr val="accent1">
                    <a:lumMod val="75000"/>
                  </a:schemeClr>
                </a:solidFill>
              </a:rPr>
              <a:t>Tout ce qui entoure les manipulateurs d’aliments</a:t>
            </a:r>
            <a:endParaRPr lang="fr-CA" b="1" dirty="0">
              <a:solidFill>
                <a:schemeClr val="accent1">
                  <a:lumMod val="75000"/>
                </a:schemeClr>
              </a:solidFill>
            </a:endParaRPr>
          </a:p>
        </p:txBody>
      </p:sp>
      <p:sp>
        <p:nvSpPr>
          <p:cNvPr id="3" name="Sous-titre 2"/>
          <p:cNvSpPr>
            <a:spLocks noGrp="1"/>
          </p:cNvSpPr>
          <p:nvPr>
            <p:ph idx="1"/>
            <p:custDataLst>
              <p:tags r:id="rId2"/>
            </p:custDataLst>
          </p:nvPr>
        </p:nvSpPr>
        <p:spPr>
          <a:xfrm>
            <a:off x="457200" y="1935480"/>
            <a:ext cx="5987008" cy="4589864"/>
          </a:xfrm>
        </p:spPr>
        <p:txBody>
          <a:bodyPr>
            <a:normAutofit/>
          </a:bodyPr>
          <a:lstStyle/>
          <a:p>
            <a:pPr algn="l">
              <a:buFont typeface="Arial" pitchFamily="34" charset="0"/>
              <a:buChar char="•"/>
            </a:pPr>
            <a:r>
              <a:rPr lang="fr-CA" sz="2800" dirty="0" smtClean="0">
                <a:solidFill>
                  <a:schemeClr val="tx1"/>
                </a:solidFill>
                <a:latin typeface="+mj-lt"/>
              </a:rPr>
              <a:t>Lavage des mains et des avant bras</a:t>
            </a:r>
          </a:p>
          <a:p>
            <a:pPr algn="l">
              <a:buFont typeface="Wingdings" pitchFamily="2" charset="2"/>
              <a:buChar char="ü"/>
            </a:pPr>
            <a:r>
              <a:rPr lang="fr-CA" sz="2800" dirty="0" smtClean="0">
                <a:solidFill>
                  <a:schemeClr val="tx1"/>
                </a:solidFill>
                <a:latin typeface="+mj-lt"/>
              </a:rPr>
              <a:t>Avant le début du travail;</a:t>
            </a:r>
          </a:p>
          <a:p>
            <a:pPr algn="l">
              <a:buFont typeface="Wingdings" pitchFamily="2" charset="2"/>
              <a:buChar char="ü"/>
            </a:pPr>
            <a:r>
              <a:rPr lang="fr-CA" sz="2800" dirty="0" smtClean="0">
                <a:solidFill>
                  <a:schemeClr val="tx1"/>
                </a:solidFill>
                <a:latin typeface="+mj-lt"/>
              </a:rPr>
              <a:t>Après l’usage du tabac;</a:t>
            </a:r>
          </a:p>
          <a:p>
            <a:pPr algn="l">
              <a:buFont typeface="Wingdings" pitchFamily="2" charset="2"/>
              <a:buChar char="ü"/>
            </a:pPr>
            <a:r>
              <a:rPr lang="fr-CA" sz="2800" dirty="0" smtClean="0">
                <a:solidFill>
                  <a:schemeClr val="tx1"/>
                </a:solidFill>
                <a:latin typeface="+mj-lt"/>
              </a:rPr>
              <a:t>Après être allé aux toilettes;</a:t>
            </a:r>
          </a:p>
          <a:p>
            <a:pPr algn="l">
              <a:buFont typeface="Wingdings" pitchFamily="2" charset="2"/>
              <a:buChar char="ü"/>
            </a:pPr>
            <a:r>
              <a:rPr lang="fr-CA" sz="2800" dirty="0" smtClean="0">
                <a:solidFill>
                  <a:schemeClr val="tx1"/>
                </a:solidFill>
                <a:latin typeface="+mj-lt"/>
              </a:rPr>
              <a:t>Après avoir touché aux poubelles;</a:t>
            </a:r>
          </a:p>
          <a:p>
            <a:pPr algn="l">
              <a:buFont typeface="Wingdings" pitchFamily="2" charset="2"/>
              <a:buChar char="ü"/>
            </a:pPr>
            <a:r>
              <a:rPr lang="fr-CA" sz="2800" dirty="0" smtClean="0">
                <a:solidFill>
                  <a:schemeClr val="tx1"/>
                </a:solidFill>
                <a:latin typeface="+mj-lt"/>
              </a:rPr>
              <a:t>Après avoir manipulé des aliments crus;</a:t>
            </a:r>
          </a:p>
          <a:p>
            <a:pPr algn="l">
              <a:buFont typeface="Wingdings" pitchFamily="2" charset="2"/>
              <a:buChar char="ü"/>
            </a:pPr>
            <a:r>
              <a:rPr lang="fr-CA" sz="2800" dirty="0" smtClean="0">
                <a:solidFill>
                  <a:schemeClr val="tx1"/>
                </a:solidFill>
                <a:latin typeface="+mj-lt"/>
              </a:rPr>
              <a:t>Après s’être touché au visage, aux cheveux , aux bijoux etc.;</a:t>
            </a:r>
          </a:p>
          <a:p>
            <a:pPr algn="l"/>
            <a:endParaRPr lang="fr-CA" dirty="0" smtClean="0">
              <a:solidFill>
                <a:schemeClr val="tx1"/>
              </a:solidFill>
            </a:endParaRPr>
          </a:p>
          <a:p>
            <a:pPr algn="l">
              <a:buFont typeface="Wingdings" pitchFamily="2" charset="2"/>
              <a:buChar char="ü"/>
            </a:pPr>
            <a:endParaRPr lang="fr-CA" dirty="0" smtClean="0">
              <a:solidFill>
                <a:schemeClr val="tx1"/>
              </a:solidFill>
            </a:endParaRPr>
          </a:p>
          <a:p>
            <a:pPr algn="l">
              <a:buFont typeface="Wingdings" pitchFamily="2" charset="2"/>
              <a:buChar char="ü"/>
            </a:pPr>
            <a:endParaRPr lang="fr-CA" dirty="0" smtClean="0">
              <a:solidFill>
                <a:schemeClr val="tx1"/>
              </a:solidFill>
            </a:endParaRPr>
          </a:p>
          <a:p>
            <a:pPr algn="l">
              <a:buFont typeface="Wingdings" pitchFamily="2" charset="2"/>
              <a:buChar char="ü"/>
            </a:pPr>
            <a:endParaRPr lang="fr-CA" dirty="0" smtClean="0">
              <a:solidFill>
                <a:schemeClr val="tx1"/>
              </a:solidFill>
            </a:endParaRPr>
          </a:p>
          <a:p>
            <a:pPr algn="l">
              <a:buFont typeface="Arial" pitchFamily="34" charset="0"/>
              <a:buChar char="•"/>
            </a:pPr>
            <a:endParaRPr lang="fr-CA" dirty="0"/>
          </a:p>
        </p:txBody>
      </p:sp>
      <p:sp>
        <p:nvSpPr>
          <p:cNvPr id="4" name="Rectangle à coins arrondis 3"/>
          <p:cNvSpPr/>
          <p:nvPr>
            <p:custDataLst>
              <p:tags r:id="rId3"/>
            </p:custDataLst>
          </p:nvPr>
        </p:nvSpPr>
        <p:spPr>
          <a:xfrm>
            <a:off x="6732240" y="1844824"/>
            <a:ext cx="2160240" cy="4176464"/>
          </a:xfrm>
          <a:prstGeom prst="wedgeRoundRectCallout">
            <a:avLst>
              <a:gd name="adj1" fmla="val -41527"/>
              <a:gd name="adj2" fmla="val 61595"/>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olidFill>
                  <a:schemeClr val="tx1"/>
                </a:solidFill>
              </a:rPr>
              <a:t>LE GEL ANTISEPTIQUE OU LES GANTS NE REMPLACENT PAS LE LAVAGE DES MAINS: LES MAINS DOIVENT ÊTRE LAVÉES AVANT L’APPLICATION OU L’UTILISATION</a:t>
            </a:r>
            <a:endParaRPr lang="fr-CA" dirty="0">
              <a:solidFill>
                <a:schemeClr val="tx1"/>
              </a:solidFill>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additive="base">
                                        <p:cTn id="53" dur="500" fill="hold"/>
                                        <p:tgtEl>
                                          <p:spTgt spid="4"/>
                                        </p:tgtEl>
                                        <p:attrNameLst>
                                          <p:attrName>ppt_x</p:attrName>
                                        </p:attrNameLst>
                                      </p:cBhvr>
                                      <p:tavLst>
                                        <p:tav tm="0">
                                          <p:val>
                                            <p:strVal val="#ppt_x"/>
                                          </p:val>
                                        </p:tav>
                                        <p:tav tm="100000">
                                          <p:val>
                                            <p:strVal val="#ppt_x"/>
                                          </p:val>
                                        </p:tav>
                                      </p:tavLst>
                                    </p:anim>
                                    <p:anim calcmode="lin" valueType="num">
                                      <p:cBhvr additive="base">
                                        <p:cTn id="5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grpId="1" nodeType="clickEffect">
                                  <p:stCondLst>
                                    <p:cond delay="0"/>
                                  </p:stCondLst>
                                  <p:childTnLst>
                                    <p:animScale>
                                      <p:cBhvr>
                                        <p:cTn id="58"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4"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http://www.mapaq.gouv.qc.ca/SiteCollectionImages/Temporaire/depliant_lavagedemain2.jpg"/>
          <p:cNvPicPr>
            <a:picLocks noChangeAspect="1" noChangeArrowheads="1"/>
          </p:cNvPicPr>
          <p:nvPr>
            <p:custDataLst>
              <p:tags r:id="rId1"/>
            </p:custDataLst>
          </p:nvPr>
        </p:nvPicPr>
        <p:blipFill>
          <a:blip r:embed="rId3" cstate="print"/>
          <a:srcRect/>
          <a:stretch>
            <a:fillRect/>
          </a:stretch>
        </p:blipFill>
        <p:spPr bwMode="auto">
          <a:xfrm>
            <a:off x="0" y="996"/>
            <a:ext cx="9144000" cy="6876766"/>
          </a:xfrm>
          <a:prstGeom prst="rect">
            <a:avLst/>
          </a:prstGeom>
          <a:noFill/>
        </p:spPr>
      </p:pic>
    </p:spTree>
  </p:cSld>
  <p:clrMapOvr>
    <a:masterClrMapping/>
  </p:clrMapOvr>
  <p:transition>
    <p:pull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27584" y="692696"/>
            <a:ext cx="4762872" cy="1143000"/>
          </a:xfrm>
        </p:spPr>
        <p:txBody>
          <a:bodyPr/>
          <a:lstStyle/>
          <a:p>
            <a:r>
              <a:rPr lang="fr-CA" b="1" dirty="0" smtClean="0">
                <a:solidFill>
                  <a:schemeClr val="accent3">
                    <a:lumMod val="75000"/>
                  </a:schemeClr>
                </a:solidFill>
              </a:rPr>
              <a:t>MAIN-D’OEUVRE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395536" y="1988840"/>
            <a:ext cx="5616624" cy="4525963"/>
          </a:xfrm>
        </p:spPr>
        <p:txBody>
          <a:bodyPr/>
          <a:lstStyle/>
          <a:p>
            <a:r>
              <a:rPr lang="fr-CA" dirty="0" smtClean="0"/>
              <a:t>Tenue vestimentaire</a:t>
            </a:r>
          </a:p>
          <a:p>
            <a:pPr>
              <a:buFont typeface="Wingdings" pitchFamily="2" charset="2"/>
              <a:buChar char="ü"/>
            </a:pPr>
            <a:r>
              <a:rPr lang="fr-CA" dirty="0" smtClean="0"/>
              <a:t>Tablier;</a:t>
            </a:r>
          </a:p>
          <a:p>
            <a:pPr>
              <a:buFont typeface="Wingdings" pitchFamily="2" charset="2"/>
              <a:buChar char="ü"/>
            </a:pPr>
            <a:r>
              <a:rPr lang="fr-CA" dirty="0" smtClean="0"/>
              <a:t>Souliers fermés;</a:t>
            </a:r>
          </a:p>
          <a:p>
            <a:pPr>
              <a:buFont typeface="Wingdings" pitchFamily="2" charset="2"/>
              <a:buChar char="ü"/>
            </a:pPr>
            <a:r>
              <a:rPr lang="fr-CA" dirty="0" smtClean="0"/>
              <a:t>Les cheveux attachés (minimum);</a:t>
            </a:r>
          </a:p>
          <a:p>
            <a:pPr>
              <a:buFont typeface="Wingdings" pitchFamily="2" charset="2"/>
              <a:buChar char="ü"/>
            </a:pPr>
            <a:r>
              <a:rPr lang="fr-CA" dirty="0" smtClean="0"/>
              <a:t>Barbe propre et taillée;</a:t>
            </a:r>
          </a:p>
          <a:p>
            <a:pPr>
              <a:buFont typeface="Wingdings" pitchFamily="2" charset="2"/>
              <a:buChar char="ü"/>
            </a:pPr>
            <a:r>
              <a:rPr lang="fr-CA" dirty="0" smtClean="0"/>
              <a:t>Sans bague et bijoux encombrants; </a:t>
            </a:r>
          </a:p>
          <a:p>
            <a:pPr>
              <a:buFont typeface="Wingdings" pitchFamily="2" charset="2"/>
              <a:buChar char="ü"/>
            </a:pPr>
            <a:r>
              <a:rPr lang="fr-CA" dirty="0" smtClean="0"/>
              <a:t>Ongles propres et bien taillés;</a:t>
            </a:r>
          </a:p>
          <a:p>
            <a:pPr>
              <a:buFont typeface="Wingdings" pitchFamily="2" charset="2"/>
              <a:buChar char="ü"/>
            </a:pPr>
            <a:endParaRPr lang="fr-CA" dirty="0" smtClean="0"/>
          </a:p>
          <a:p>
            <a:pPr>
              <a:buFont typeface="Wingdings" pitchFamily="2" charset="2"/>
              <a:buChar char="ü"/>
            </a:pPr>
            <a:endParaRPr lang="fr-CA" dirty="0"/>
          </a:p>
        </p:txBody>
      </p:sp>
      <p:sp>
        <p:nvSpPr>
          <p:cNvPr id="4" name="Rectangle à coins arrondis 3"/>
          <p:cNvSpPr/>
          <p:nvPr>
            <p:custDataLst>
              <p:tags r:id="rId3"/>
            </p:custDataLst>
          </p:nvPr>
        </p:nvSpPr>
        <p:spPr>
          <a:xfrm>
            <a:off x="6444208" y="908720"/>
            <a:ext cx="2232248" cy="4680520"/>
          </a:xfrm>
          <a:prstGeom prst="wedgeRoundRectCallout">
            <a:avLst>
              <a:gd name="adj1" fmla="val -37735"/>
              <a:gd name="adj2" fmla="val 5829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000" dirty="0" smtClean="0">
                <a:solidFill>
                  <a:schemeClr val="tx1"/>
                </a:solidFill>
              </a:rPr>
              <a:t>PORTEZ DES GANTS SI VOUS AVEZ DES FAUX ONGLES, LONGS OU COLORÉS</a:t>
            </a:r>
            <a:endParaRPr lang="fr-CA" sz="2000" dirty="0">
              <a:solidFill>
                <a:schemeClr val="tx1"/>
              </a:solidFill>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ppt_x"/>
                                          </p:val>
                                        </p:tav>
                                        <p:tav tm="100000">
                                          <p:val>
                                            <p:strVal val="#ppt_x"/>
                                          </p:val>
                                        </p:tav>
                                      </p:tavLst>
                                    </p:anim>
                                    <p:anim calcmode="lin" valueType="num">
                                      <p:cBhvr additive="base">
                                        <p:cTn id="4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6" presetClass="emph" presetSubtype="0" fill="hold" grpId="1" nodeType="clickEffect">
                                  <p:stCondLst>
                                    <p:cond delay="0"/>
                                  </p:stCondLst>
                                  <p:childTnLst>
                                    <p:animScale>
                                      <p:cBhvr>
                                        <p:cTn id="44"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4"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683568" y="692696"/>
            <a:ext cx="4474840" cy="1143000"/>
          </a:xfrm>
        </p:spPr>
        <p:txBody>
          <a:bodyPr/>
          <a:lstStyle/>
          <a:p>
            <a:r>
              <a:rPr lang="fr-CA" b="1" dirty="0" smtClean="0">
                <a:solidFill>
                  <a:schemeClr val="accent3">
                    <a:lumMod val="75000"/>
                  </a:schemeClr>
                </a:solidFill>
              </a:rPr>
              <a:t>MAIN-D’OEUVRE</a:t>
            </a:r>
            <a:endParaRPr lang="fr-CA" b="1" dirty="0">
              <a:solidFill>
                <a:schemeClr val="accent3">
                  <a:lumMod val="75000"/>
                </a:schemeClr>
              </a:solidFill>
            </a:endParaRPr>
          </a:p>
        </p:txBody>
      </p:sp>
      <p:sp>
        <p:nvSpPr>
          <p:cNvPr id="3" name="Espace réservé du contenu 2"/>
          <p:cNvSpPr>
            <a:spLocks noGrp="1"/>
          </p:cNvSpPr>
          <p:nvPr>
            <p:ph idx="1"/>
            <p:custDataLst>
              <p:tags r:id="rId2"/>
            </p:custDataLst>
          </p:nvPr>
        </p:nvSpPr>
        <p:spPr>
          <a:xfrm>
            <a:off x="467544" y="2204864"/>
            <a:ext cx="8147248" cy="3960440"/>
          </a:xfrm>
        </p:spPr>
        <p:txBody>
          <a:bodyPr>
            <a:normAutofit lnSpcReduction="10000"/>
          </a:bodyPr>
          <a:lstStyle/>
          <a:p>
            <a:r>
              <a:rPr lang="fr-CA" dirty="0" smtClean="0"/>
              <a:t>Évitez de manipuler des aliments si vous souffrez de symptômes pouvant contaminer les aliments, les mets ou les autres participants;</a:t>
            </a:r>
          </a:p>
          <a:p>
            <a:pPr>
              <a:buFont typeface="Wingdings" pitchFamily="2" charset="2"/>
              <a:buChar char="ü"/>
            </a:pPr>
            <a:r>
              <a:rPr lang="fr-CA" dirty="0" smtClean="0"/>
              <a:t>Syndromes cutanés;</a:t>
            </a:r>
          </a:p>
          <a:p>
            <a:pPr>
              <a:buFont typeface="Wingdings" pitchFamily="2" charset="2"/>
              <a:buChar char="ü"/>
            </a:pPr>
            <a:r>
              <a:rPr lang="fr-CA" dirty="0" smtClean="0"/>
              <a:t>Syndromes entériques</a:t>
            </a:r>
          </a:p>
          <a:p>
            <a:pPr>
              <a:buNone/>
            </a:pPr>
            <a:endParaRPr lang="fr-CA" dirty="0" smtClean="0"/>
          </a:p>
          <a:p>
            <a:pPr>
              <a:buFont typeface="Wingdings" pitchFamily="2" charset="2"/>
              <a:buChar char="Ø"/>
            </a:pPr>
            <a:r>
              <a:rPr lang="fr-CA" dirty="0" smtClean="0"/>
              <a:t>Le port de gants et de masque peut réduire les risques de contaminations alimentaires, mais tout contact avec les aliments est à éviter.</a:t>
            </a:r>
          </a:p>
          <a:p>
            <a:pPr>
              <a:buNone/>
            </a:pP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323528" y="908720"/>
            <a:ext cx="8229600" cy="2074242"/>
          </a:xfrm>
        </p:spPr>
        <p:txBody>
          <a:bodyPr>
            <a:normAutofit fontScale="90000"/>
          </a:bodyPr>
          <a:lstStyle/>
          <a:p>
            <a:r>
              <a:rPr lang="fr-CA" b="1" dirty="0" smtClean="0">
                <a:solidFill>
                  <a:schemeClr val="accent3">
                    <a:lumMod val="75000"/>
                  </a:schemeClr>
                </a:solidFill>
              </a:rPr>
              <a:t>MATÉRIEL: </a:t>
            </a:r>
            <a:r>
              <a:rPr lang="fr-CA" b="1" dirty="0" smtClean="0">
                <a:solidFill>
                  <a:schemeClr val="accent1">
                    <a:lumMod val="75000"/>
                  </a:schemeClr>
                </a:solidFill>
              </a:rPr>
              <a:t>Tout ce qui est en contact avec les matières premières ou les produits finis</a:t>
            </a:r>
            <a:endParaRPr lang="fr-CA" b="1" dirty="0">
              <a:solidFill>
                <a:schemeClr val="accent1">
                  <a:lumMod val="75000"/>
                </a:schemeClr>
              </a:solidFill>
            </a:endParaRPr>
          </a:p>
        </p:txBody>
      </p:sp>
      <p:sp>
        <p:nvSpPr>
          <p:cNvPr id="3" name="Espace réservé du contenu 2"/>
          <p:cNvSpPr>
            <a:spLocks noGrp="1"/>
          </p:cNvSpPr>
          <p:nvPr>
            <p:ph idx="1"/>
            <p:custDataLst>
              <p:tags r:id="rId2"/>
            </p:custDataLst>
          </p:nvPr>
        </p:nvSpPr>
        <p:spPr>
          <a:xfrm>
            <a:off x="467544" y="3212976"/>
            <a:ext cx="7776864" cy="3041179"/>
          </a:xfrm>
        </p:spPr>
        <p:txBody>
          <a:bodyPr/>
          <a:lstStyle/>
          <a:p>
            <a:r>
              <a:rPr lang="fr-CA" dirty="0" smtClean="0"/>
              <a:t>L’état du matériel est aussi important que l’état de la matière première elle-même;</a:t>
            </a:r>
          </a:p>
          <a:p>
            <a:pPr>
              <a:buFont typeface="Wingdings" pitchFamily="2" charset="2"/>
              <a:buChar char="ü"/>
            </a:pPr>
            <a:r>
              <a:rPr lang="fr-CA" dirty="0" smtClean="0"/>
              <a:t>Équipements;</a:t>
            </a:r>
          </a:p>
          <a:p>
            <a:pPr>
              <a:buFont typeface="Wingdings" pitchFamily="2" charset="2"/>
              <a:buChar char="ü"/>
            </a:pPr>
            <a:r>
              <a:rPr lang="fr-CA" dirty="0" smtClean="0"/>
              <a:t>Ustensiles;</a:t>
            </a:r>
          </a:p>
          <a:p>
            <a:pPr>
              <a:buFont typeface="Wingdings" pitchFamily="2" charset="2"/>
              <a:buChar char="ü"/>
            </a:pPr>
            <a:r>
              <a:rPr lang="fr-CA" dirty="0" smtClean="0"/>
              <a:t>Produits d’emballage:</a:t>
            </a: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395536" y="260648"/>
            <a:ext cx="8229600" cy="1143000"/>
          </a:xfrm>
        </p:spPr>
        <p:txBody>
          <a:bodyPr>
            <a:normAutofit fontScale="90000"/>
          </a:bodyPr>
          <a:lstStyle/>
          <a:p>
            <a:r>
              <a:rPr lang="fr-CA" b="1" dirty="0" smtClean="0">
                <a:solidFill>
                  <a:schemeClr val="accent1">
                    <a:lumMod val="50000"/>
                  </a:schemeClr>
                </a:solidFill>
              </a:rPr>
              <a:t>MILIEU: </a:t>
            </a:r>
            <a:r>
              <a:rPr lang="fr-CA" b="1" dirty="0" smtClean="0">
                <a:solidFill>
                  <a:schemeClr val="accent1">
                    <a:lumMod val="75000"/>
                  </a:schemeClr>
                </a:solidFill>
              </a:rPr>
              <a:t>LOCAUX DE PRÉPARATION</a:t>
            </a:r>
            <a:endParaRPr lang="fr-CA" b="1" dirty="0">
              <a:solidFill>
                <a:schemeClr val="accent1">
                  <a:lumMod val="75000"/>
                </a:schemeClr>
              </a:solidFill>
            </a:endParaRPr>
          </a:p>
        </p:txBody>
      </p:sp>
      <p:sp>
        <p:nvSpPr>
          <p:cNvPr id="3" name="Espace réservé du contenu 2"/>
          <p:cNvSpPr>
            <a:spLocks noGrp="1"/>
          </p:cNvSpPr>
          <p:nvPr>
            <p:ph idx="1"/>
            <p:custDataLst>
              <p:tags r:id="rId2"/>
            </p:custDataLst>
          </p:nvPr>
        </p:nvSpPr>
        <p:spPr>
          <a:xfrm>
            <a:off x="457200" y="1600200"/>
            <a:ext cx="8291264" cy="4709119"/>
          </a:xfrm>
        </p:spPr>
        <p:txBody>
          <a:bodyPr>
            <a:normAutofit/>
          </a:bodyPr>
          <a:lstStyle/>
          <a:p>
            <a:r>
              <a:rPr lang="fr-CA" dirty="0" smtClean="0"/>
              <a:t>Une inspection visuelle du milieu est suggérée avant le début de l’atelier;</a:t>
            </a:r>
          </a:p>
          <a:p>
            <a:pPr>
              <a:buFont typeface="Wingdings" pitchFamily="2" charset="2"/>
              <a:buChar char="ü"/>
            </a:pPr>
            <a:r>
              <a:rPr lang="fr-CA" dirty="0" smtClean="0"/>
              <a:t>Le milieu a-t-il l’air propre?</a:t>
            </a:r>
          </a:p>
          <a:p>
            <a:pPr>
              <a:buFont typeface="Wingdings" pitchFamily="2" charset="2"/>
              <a:buChar char="ü"/>
            </a:pPr>
            <a:r>
              <a:rPr lang="fr-CA" dirty="0" smtClean="0"/>
              <a:t>Y’a-t-il de l’eau courante chaude et froide?</a:t>
            </a:r>
          </a:p>
          <a:p>
            <a:pPr>
              <a:buFont typeface="Wingdings" pitchFamily="2" charset="2"/>
              <a:buChar char="ü"/>
            </a:pPr>
            <a:r>
              <a:rPr lang="fr-CA" dirty="0" smtClean="0"/>
              <a:t>Y’a-t-il des installations pour le lavage des mains?</a:t>
            </a:r>
          </a:p>
          <a:p>
            <a:pPr>
              <a:buFont typeface="Wingdings" pitchFamily="2" charset="2"/>
              <a:buChar char="ü"/>
            </a:pPr>
            <a:r>
              <a:rPr lang="fr-CA" dirty="0" smtClean="0"/>
              <a:t>L’éclairage est-il fonctionnel?</a:t>
            </a:r>
          </a:p>
          <a:p>
            <a:pPr>
              <a:buFont typeface="Wingdings" pitchFamily="2" charset="2"/>
              <a:buChar char="ü"/>
            </a:pPr>
            <a:r>
              <a:rPr lang="fr-CA" dirty="0" smtClean="0"/>
              <a:t>Les installations sanitaires sont-elles fonctionnelles?</a:t>
            </a:r>
          </a:p>
          <a:p>
            <a:pPr>
              <a:buFont typeface="Wingdings" pitchFamily="2" charset="2"/>
              <a:buChar char="ü"/>
            </a:pPr>
            <a:r>
              <a:rPr lang="fr-CA" dirty="0" smtClean="0"/>
              <a:t>Les installations de sécurité sont-elles en place et fonctionnelles?</a:t>
            </a:r>
          </a:p>
          <a:p>
            <a:pPr>
              <a:buFont typeface="Wingdings" pitchFamily="2" charset="2"/>
              <a:buChar char="ü"/>
            </a:pPr>
            <a:endParaRPr lang="fr-CA" dirty="0" smtClean="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2267744" y="764704"/>
            <a:ext cx="3970784" cy="924712"/>
          </a:xfrm>
        </p:spPr>
        <p:txBody>
          <a:bodyPr/>
          <a:lstStyle/>
          <a:p>
            <a:pPr algn="ctr"/>
            <a:r>
              <a:rPr lang="fr-CA" b="1" dirty="0" smtClean="0">
                <a:solidFill>
                  <a:schemeClr val="accent1">
                    <a:lumMod val="50000"/>
                  </a:schemeClr>
                </a:solidFill>
              </a:rPr>
              <a:t>EXERCISES</a:t>
            </a:r>
            <a:endParaRPr lang="fr-CA" b="1" dirty="0">
              <a:solidFill>
                <a:schemeClr val="accent1">
                  <a:lumMod val="50000"/>
                </a:schemeClr>
              </a:solidFill>
            </a:endParaRPr>
          </a:p>
        </p:txBody>
      </p:sp>
      <p:sp>
        <p:nvSpPr>
          <p:cNvPr id="3" name="Espace réservé du contenu 2"/>
          <p:cNvSpPr>
            <a:spLocks noGrp="1"/>
          </p:cNvSpPr>
          <p:nvPr>
            <p:ph idx="1"/>
            <p:custDataLst>
              <p:tags r:id="rId2"/>
            </p:custDataLst>
          </p:nvPr>
        </p:nvSpPr>
        <p:spPr>
          <a:xfrm>
            <a:off x="395536" y="1628800"/>
            <a:ext cx="8280920" cy="1512168"/>
          </a:xfrm>
        </p:spPr>
        <p:txBody>
          <a:bodyPr/>
          <a:lstStyle/>
          <a:p>
            <a:r>
              <a:rPr lang="fr-CA" dirty="0" smtClean="0"/>
              <a:t>EXERCISES 1: </a:t>
            </a:r>
            <a:r>
              <a:rPr lang="fr-CA" i="1" dirty="0" smtClean="0"/>
              <a:t>L’entreposage des aliment</a:t>
            </a:r>
          </a:p>
          <a:p>
            <a:pPr>
              <a:buNone/>
            </a:pPr>
            <a:r>
              <a:rPr lang="fr-CA" dirty="0" smtClean="0"/>
              <a:t>Suggérez une disposition pour entreposer les aliments suivant dans un réfrigérateur</a:t>
            </a:r>
          </a:p>
          <a:p>
            <a:endParaRPr lang="fr-CA" dirty="0"/>
          </a:p>
        </p:txBody>
      </p:sp>
      <p:pic>
        <p:nvPicPr>
          <p:cNvPr id="4" name="Image 3"/>
          <p:cNvPicPr/>
          <p:nvPr>
            <p:custDataLst>
              <p:tags r:id="rId3"/>
            </p:custDataLst>
          </p:nvPr>
        </p:nvPicPr>
        <p:blipFill>
          <a:blip r:embed="rId18" cstate="print"/>
          <a:srcRect/>
          <a:stretch>
            <a:fillRect/>
          </a:stretch>
        </p:blipFill>
        <p:spPr bwMode="auto">
          <a:xfrm>
            <a:off x="611560" y="3068960"/>
            <a:ext cx="3240360" cy="3501008"/>
          </a:xfrm>
          <a:prstGeom prst="rect">
            <a:avLst/>
          </a:prstGeom>
          <a:noFill/>
          <a:ln w="9525">
            <a:noFill/>
            <a:miter lim="800000"/>
            <a:headEnd/>
            <a:tailEnd/>
          </a:ln>
        </p:spPr>
      </p:pic>
      <p:pic>
        <p:nvPicPr>
          <p:cNvPr id="5124" name="il_fi" descr="http://www.coloriage.tv/dessincolo/de-poisson-avril.png"/>
          <p:cNvPicPr>
            <a:picLocks noChangeAspect="1" noChangeArrowheads="1"/>
          </p:cNvPicPr>
          <p:nvPr>
            <p:custDataLst>
              <p:tags r:id="rId4"/>
            </p:custDataLst>
          </p:nvPr>
        </p:nvPicPr>
        <p:blipFill>
          <a:blip r:embed="rId19" cstate="print"/>
          <a:srcRect/>
          <a:stretch>
            <a:fillRect/>
          </a:stretch>
        </p:blipFill>
        <p:spPr bwMode="auto">
          <a:xfrm>
            <a:off x="4499992" y="3212976"/>
            <a:ext cx="1368152" cy="1368152"/>
          </a:xfrm>
          <a:prstGeom prst="rect">
            <a:avLst/>
          </a:prstGeom>
          <a:noFill/>
        </p:spPr>
      </p:pic>
      <p:pic>
        <p:nvPicPr>
          <p:cNvPr id="5123" name="Picture 3" descr="http://t0.gstatic.com/images?q=tbn:ANd9GcSAvF0bMNIADstS3Fyd0bDYk3Z5g3NTmrY-OACEN1uv-jkRcD1W">
            <a:hlinkClick r:id="rId20"/>
          </p:cNvPr>
          <p:cNvPicPr>
            <a:picLocks noChangeAspect="1" noChangeArrowheads="1"/>
          </p:cNvPicPr>
          <p:nvPr>
            <p:custDataLst>
              <p:tags r:id="rId5"/>
            </p:custDataLst>
          </p:nvPr>
        </p:nvPicPr>
        <p:blipFill>
          <a:blip r:embed="rId21" cstate="print"/>
          <a:srcRect/>
          <a:stretch>
            <a:fillRect/>
          </a:stretch>
        </p:blipFill>
        <p:spPr bwMode="auto">
          <a:xfrm>
            <a:off x="6732240" y="3068960"/>
            <a:ext cx="1331640" cy="1047750"/>
          </a:xfrm>
          <a:prstGeom prst="rect">
            <a:avLst/>
          </a:prstGeom>
          <a:noFill/>
        </p:spPr>
      </p:pic>
      <p:pic>
        <p:nvPicPr>
          <p:cNvPr id="5122" name="Picture 2" descr="http://t3.gstatic.com/images?q=tbn:ANd9GcSD9ipGDv3uta1TWalFh-32JY2ZVuo7wsetu37GNn_IoMLQUmjr">
            <a:hlinkClick r:id="rId22"/>
          </p:cNvPr>
          <p:cNvPicPr>
            <a:picLocks noChangeAspect="1" noChangeArrowheads="1"/>
          </p:cNvPicPr>
          <p:nvPr>
            <p:custDataLst>
              <p:tags r:id="rId6"/>
            </p:custDataLst>
          </p:nvPr>
        </p:nvPicPr>
        <p:blipFill>
          <a:blip r:embed="rId23" cstate="print"/>
          <a:srcRect/>
          <a:stretch>
            <a:fillRect/>
          </a:stretch>
        </p:blipFill>
        <p:spPr bwMode="auto">
          <a:xfrm>
            <a:off x="4572000" y="5013176"/>
            <a:ext cx="1152128" cy="1077453"/>
          </a:xfrm>
          <a:prstGeom prst="rect">
            <a:avLst/>
          </a:prstGeom>
          <a:noFill/>
        </p:spPr>
      </p:pic>
      <p:pic>
        <p:nvPicPr>
          <p:cNvPr id="5121" name="rg_hi" descr="http://t2.gstatic.com/images?q=tbn:ANd9GcSecb-yktw7R9MAcsFI3uH2FJ1aTF3BSiFfxK52FZguMCkOURNyGg">
            <a:hlinkClick r:id="rId24"/>
          </p:cNvPr>
          <p:cNvPicPr>
            <a:picLocks noChangeAspect="1" noChangeArrowheads="1"/>
          </p:cNvPicPr>
          <p:nvPr>
            <p:custDataLst>
              <p:tags r:id="rId7"/>
            </p:custDataLst>
          </p:nvPr>
        </p:nvPicPr>
        <p:blipFill>
          <a:blip r:embed="rId25" cstate="print"/>
          <a:srcRect/>
          <a:stretch>
            <a:fillRect/>
          </a:stretch>
        </p:blipFill>
        <p:spPr bwMode="auto">
          <a:xfrm>
            <a:off x="6588224" y="4869160"/>
            <a:ext cx="1633111" cy="1074415"/>
          </a:xfrm>
          <a:prstGeom prst="rect">
            <a:avLst/>
          </a:prstGeom>
          <a:noFill/>
        </p:spPr>
      </p:pic>
      <p:sp>
        <p:nvSpPr>
          <p:cNvPr id="5125" name="Rectangle 5"/>
          <p:cNvSpPr>
            <a:spLocks noChangeArrowheads="1"/>
          </p:cNvSpPr>
          <p:nvPr>
            <p:custDataLst>
              <p:tags r:id="rId8"/>
            </p:custDataLst>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5126" name="Rectangle 6"/>
          <p:cNvSpPr>
            <a:spLocks noChangeArrowheads="1"/>
          </p:cNvSpPr>
          <p:nvPr>
            <p:custDataLst>
              <p:tags r:id="rId9"/>
            </p:custDataLst>
          </p:nvPr>
        </p:nvSpPr>
        <p:spPr bwMode="auto">
          <a:xfrm>
            <a:off x="0" y="1381125"/>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fr-CA"/>
          </a:p>
        </p:txBody>
      </p:sp>
      <p:sp>
        <p:nvSpPr>
          <p:cNvPr id="5127" name="Rectangle 7"/>
          <p:cNvSpPr>
            <a:spLocks noChangeArrowheads="1"/>
          </p:cNvSpPr>
          <p:nvPr>
            <p:custDataLst>
              <p:tags r:id="rId10"/>
            </p:custDataLst>
          </p:nvPr>
        </p:nvSpPr>
        <p:spPr bwMode="auto">
          <a:xfrm>
            <a:off x="0" y="2428875"/>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fr-CA"/>
          </a:p>
        </p:txBody>
      </p:sp>
      <p:sp>
        <p:nvSpPr>
          <p:cNvPr id="5128" name="Rectangle 8"/>
          <p:cNvSpPr>
            <a:spLocks noChangeArrowheads="1"/>
          </p:cNvSpPr>
          <p:nvPr>
            <p:custDataLst>
              <p:tags r:id="rId11"/>
            </p:custDataLst>
          </p:nvPr>
        </p:nvSpPr>
        <p:spPr bwMode="auto">
          <a:xfrm>
            <a:off x="0" y="339090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fr-CA"/>
          </a:p>
        </p:txBody>
      </p:sp>
      <p:sp>
        <p:nvSpPr>
          <p:cNvPr id="14" name="ZoneTexte 13"/>
          <p:cNvSpPr txBox="1"/>
          <p:nvPr>
            <p:custDataLst>
              <p:tags r:id="rId12"/>
            </p:custDataLst>
          </p:nvPr>
        </p:nvSpPr>
        <p:spPr>
          <a:xfrm>
            <a:off x="4716016" y="4581128"/>
            <a:ext cx="948978" cy="369332"/>
          </a:xfrm>
          <a:prstGeom prst="rect">
            <a:avLst/>
          </a:prstGeom>
          <a:noFill/>
        </p:spPr>
        <p:txBody>
          <a:bodyPr wrap="none" rtlCol="0">
            <a:spAutoFit/>
          </a:bodyPr>
          <a:lstStyle/>
          <a:p>
            <a:r>
              <a:rPr lang="fr-CA" dirty="0" smtClean="0"/>
              <a:t>Poisson</a:t>
            </a:r>
            <a:endParaRPr lang="fr-CA" dirty="0"/>
          </a:p>
        </p:txBody>
      </p:sp>
      <p:sp>
        <p:nvSpPr>
          <p:cNvPr id="15" name="ZoneTexte 14"/>
          <p:cNvSpPr txBox="1"/>
          <p:nvPr>
            <p:custDataLst>
              <p:tags r:id="rId13"/>
            </p:custDataLst>
          </p:nvPr>
        </p:nvSpPr>
        <p:spPr>
          <a:xfrm>
            <a:off x="7092280" y="4437112"/>
            <a:ext cx="1478803" cy="369332"/>
          </a:xfrm>
          <a:prstGeom prst="rect">
            <a:avLst/>
          </a:prstGeom>
          <a:noFill/>
        </p:spPr>
        <p:txBody>
          <a:bodyPr wrap="none" rtlCol="0">
            <a:spAutoFit/>
          </a:bodyPr>
          <a:lstStyle/>
          <a:p>
            <a:r>
              <a:rPr lang="fr-CA" dirty="0" smtClean="0"/>
              <a:t>Met préparer</a:t>
            </a:r>
            <a:endParaRPr lang="fr-CA" dirty="0"/>
          </a:p>
        </p:txBody>
      </p:sp>
      <p:sp>
        <p:nvSpPr>
          <p:cNvPr id="16" name="ZoneTexte 15"/>
          <p:cNvSpPr txBox="1"/>
          <p:nvPr>
            <p:custDataLst>
              <p:tags r:id="rId14"/>
            </p:custDataLst>
          </p:nvPr>
        </p:nvSpPr>
        <p:spPr>
          <a:xfrm>
            <a:off x="4427984" y="6093296"/>
            <a:ext cx="1626214" cy="369332"/>
          </a:xfrm>
          <a:prstGeom prst="rect">
            <a:avLst/>
          </a:prstGeom>
          <a:noFill/>
        </p:spPr>
        <p:txBody>
          <a:bodyPr wrap="none" rtlCol="0">
            <a:spAutoFit/>
          </a:bodyPr>
          <a:lstStyle/>
          <a:p>
            <a:r>
              <a:rPr lang="fr-CA" dirty="0" smtClean="0"/>
              <a:t>Viande fraiche</a:t>
            </a:r>
            <a:endParaRPr lang="fr-CA" dirty="0"/>
          </a:p>
        </p:txBody>
      </p:sp>
      <p:sp>
        <p:nvSpPr>
          <p:cNvPr id="17" name="ZoneTexte 16"/>
          <p:cNvSpPr txBox="1"/>
          <p:nvPr>
            <p:custDataLst>
              <p:tags r:id="rId15"/>
            </p:custDataLst>
          </p:nvPr>
        </p:nvSpPr>
        <p:spPr>
          <a:xfrm>
            <a:off x="6876256" y="6165304"/>
            <a:ext cx="1296144" cy="369332"/>
          </a:xfrm>
          <a:prstGeom prst="rect">
            <a:avLst/>
          </a:prstGeom>
          <a:noFill/>
        </p:spPr>
        <p:txBody>
          <a:bodyPr wrap="square" rtlCol="0">
            <a:spAutoFit/>
          </a:bodyPr>
          <a:lstStyle/>
          <a:p>
            <a:r>
              <a:rPr lang="fr-CA" dirty="0" smtClean="0"/>
              <a:t>Volaille</a:t>
            </a: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5124"/>
                                        </p:tgtEl>
                                        <p:attrNameLst>
                                          <p:attrName>style.visibility</p:attrName>
                                        </p:attrNameLst>
                                      </p:cBhvr>
                                      <p:to>
                                        <p:strVal val="visible"/>
                                      </p:to>
                                    </p:set>
                                    <p:anim calcmode="lin" valueType="num">
                                      <p:cBhvr additive="base">
                                        <p:cTn id="25" dur="500" fill="hold"/>
                                        <p:tgtEl>
                                          <p:spTgt spid="5124"/>
                                        </p:tgtEl>
                                        <p:attrNameLst>
                                          <p:attrName>ppt_x</p:attrName>
                                        </p:attrNameLst>
                                      </p:cBhvr>
                                      <p:tavLst>
                                        <p:tav tm="0">
                                          <p:val>
                                            <p:strVal val="#ppt_x"/>
                                          </p:val>
                                        </p:tav>
                                        <p:tav tm="100000">
                                          <p:val>
                                            <p:strVal val="#ppt_x"/>
                                          </p:val>
                                        </p:tav>
                                      </p:tavLst>
                                    </p:anim>
                                    <p:anim calcmode="lin" valueType="num">
                                      <p:cBhvr additive="base">
                                        <p:cTn id="26" dur="500" fill="hold"/>
                                        <p:tgtEl>
                                          <p:spTgt spid="512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123"/>
                                        </p:tgtEl>
                                        <p:attrNameLst>
                                          <p:attrName>style.visibility</p:attrName>
                                        </p:attrNameLst>
                                      </p:cBhvr>
                                      <p:to>
                                        <p:strVal val="visible"/>
                                      </p:to>
                                    </p:set>
                                    <p:anim calcmode="lin" valueType="num">
                                      <p:cBhvr additive="base">
                                        <p:cTn id="33" dur="500" fill="hold"/>
                                        <p:tgtEl>
                                          <p:spTgt spid="5123"/>
                                        </p:tgtEl>
                                        <p:attrNameLst>
                                          <p:attrName>ppt_x</p:attrName>
                                        </p:attrNameLst>
                                      </p:cBhvr>
                                      <p:tavLst>
                                        <p:tav tm="0">
                                          <p:val>
                                            <p:strVal val="#ppt_x"/>
                                          </p:val>
                                        </p:tav>
                                        <p:tav tm="100000">
                                          <p:val>
                                            <p:strVal val="#ppt_x"/>
                                          </p:val>
                                        </p:tav>
                                      </p:tavLst>
                                    </p:anim>
                                    <p:anim calcmode="lin" valueType="num">
                                      <p:cBhvr additive="base">
                                        <p:cTn id="34" dur="500" fill="hold"/>
                                        <p:tgtEl>
                                          <p:spTgt spid="5123"/>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5122"/>
                                        </p:tgtEl>
                                        <p:attrNameLst>
                                          <p:attrName>style.visibility</p:attrName>
                                        </p:attrNameLst>
                                      </p:cBhvr>
                                      <p:to>
                                        <p:strVal val="visible"/>
                                      </p:to>
                                    </p:set>
                                    <p:anim calcmode="lin" valueType="num">
                                      <p:cBhvr additive="base">
                                        <p:cTn id="41" dur="500" fill="hold"/>
                                        <p:tgtEl>
                                          <p:spTgt spid="5122"/>
                                        </p:tgtEl>
                                        <p:attrNameLst>
                                          <p:attrName>ppt_x</p:attrName>
                                        </p:attrNameLst>
                                      </p:cBhvr>
                                      <p:tavLst>
                                        <p:tav tm="0">
                                          <p:val>
                                            <p:strVal val="#ppt_x"/>
                                          </p:val>
                                        </p:tav>
                                        <p:tav tm="100000">
                                          <p:val>
                                            <p:strVal val="#ppt_x"/>
                                          </p:val>
                                        </p:tav>
                                      </p:tavLst>
                                    </p:anim>
                                    <p:anim calcmode="lin" valueType="num">
                                      <p:cBhvr additive="base">
                                        <p:cTn id="42" dur="500" fill="hold"/>
                                        <p:tgtEl>
                                          <p:spTgt spid="512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5121"/>
                                        </p:tgtEl>
                                        <p:attrNameLst>
                                          <p:attrName>style.visibility</p:attrName>
                                        </p:attrNameLst>
                                      </p:cBhvr>
                                      <p:to>
                                        <p:strVal val="visible"/>
                                      </p:to>
                                    </p:set>
                                    <p:anim calcmode="lin" valueType="num">
                                      <p:cBhvr additive="base">
                                        <p:cTn id="49" dur="500" fill="hold"/>
                                        <p:tgtEl>
                                          <p:spTgt spid="5121"/>
                                        </p:tgtEl>
                                        <p:attrNameLst>
                                          <p:attrName>ppt_x</p:attrName>
                                        </p:attrNameLst>
                                      </p:cBhvr>
                                      <p:tavLst>
                                        <p:tav tm="0">
                                          <p:val>
                                            <p:strVal val="#ppt_x"/>
                                          </p:val>
                                        </p:tav>
                                        <p:tav tm="100000">
                                          <p:val>
                                            <p:strVal val="#ppt_x"/>
                                          </p:val>
                                        </p:tav>
                                      </p:tavLst>
                                    </p:anim>
                                    <p:anim calcmode="lin" valueType="num">
                                      <p:cBhvr additive="base">
                                        <p:cTn id="50" dur="500" fill="hold"/>
                                        <p:tgtEl>
                                          <p:spTgt spid="5121"/>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4" grpId="0"/>
      <p:bldP spid="15" grpId="0"/>
      <p:bldP spid="16" grpId="0"/>
      <p:bldP spid="1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547664" y="260648"/>
            <a:ext cx="5410944" cy="1140736"/>
          </a:xfrm>
        </p:spPr>
        <p:txBody>
          <a:bodyPr/>
          <a:lstStyle/>
          <a:p>
            <a:pPr algn="ctr"/>
            <a:r>
              <a:rPr lang="fr-CA" b="1" dirty="0" smtClean="0">
                <a:solidFill>
                  <a:schemeClr val="accent1">
                    <a:lumMod val="50000"/>
                  </a:schemeClr>
                </a:solidFill>
              </a:rPr>
              <a:t>EXERCISES</a:t>
            </a:r>
            <a:endParaRPr lang="fr-CA" b="1" dirty="0">
              <a:solidFill>
                <a:schemeClr val="accent1">
                  <a:lumMod val="50000"/>
                </a:schemeClr>
              </a:solidFill>
            </a:endParaRPr>
          </a:p>
        </p:txBody>
      </p:sp>
      <p:sp>
        <p:nvSpPr>
          <p:cNvPr id="3" name="Espace réservé du contenu 2"/>
          <p:cNvSpPr>
            <a:spLocks noGrp="1"/>
          </p:cNvSpPr>
          <p:nvPr>
            <p:ph idx="1"/>
            <p:custDataLst>
              <p:tags r:id="rId2"/>
            </p:custDataLst>
          </p:nvPr>
        </p:nvSpPr>
        <p:spPr>
          <a:xfrm>
            <a:off x="467544" y="1340768"/>
            <a:ext cx="8064896" cy="936104"/>
          </a:xfrm>
        </p:spPr>
        <p:txBody>
          <a:bodyPr>
            <a:normAutofit lnSpcReduction="10000"/>
          </a:bodyPr>
          <a:lstStyle/>
          <a:p>
            <a:r>
              <a:rPr lang="fr-CA" sz="1800" dirty="0" smtClean="0"/>
              <a:t>EXERCISE 2: </a:t>
            </a:r>
            <a:r>
              <a:rPr lang="fr-CA" sz="1800" i="1" dirty="0" smtClean="0"/>
              <a:t>Aliment potentiellement dangereux</a:t>
            </a:r>
          </a:p>
          <a:p>
            <a:pPr>
              <a:buNone/>
            </a:pPr>
            <a:r>
              <a:rPr lang="fr-CA" sz="1800" dirty="0" smtClean="0"/>
              <a:t>Identifiez les aliments potentiellement dangereux et non potentiellement dangereux</a:t>
            </a:r>
            <a:endParaRPr lang="fr-CA" sz="1800" dirty="0"/>
          </a:p>
        </p:txBody>
      </p:sp>
      <p:pic>
        <p:nvPicPr>
          <p:cNvPr id="4098" name="Picture 2" descr="http://coloriage.estaticos.net/dessins/peindre/201208/citron-aliments-fruits-colorie-par-titi2010-61718.jpg"/>
          <p:cNvPicPr>
            <a:picLocks noChangeAspect="1" noChangeArrowheads="1"/>
          </p:cNvPicPr>
          <p:nvPr>
            <p:custDataLst>
              <p:tags r:id="rId3"/>
            </p:custDataLst>
          </p:nvPr>
        </p:nvPicPr>
        <p:blipFill>
          <a:blip r:embed="rId29" cstate="print"/>
          <a:srcRect/>
          <a:stretch>
            <a:fillRect/>
          </a:stretch>
        </p:blipFill>
        <p:spPr bwMode="auto">
          <a:xfrm>
            <a:off x="0" y="2132856"/>
            <a:ext cx="1646423" cy="1290440"/>
          </a:xfrm>
          <a:prstGeom prst="rect">
            <a:avLst/>
          </a:prstGeom>
          <a:noFill/>
        </p:spPr>
      </p:pic>
      <p:sp>
        <p:nvSpPr>
          <p:cNvPr id="4103" name="Rectangle 7"/>
          <p:cNvSpPr>
            <a:spLocks noChangeArrowheads="1"/>
          </p:cNvSpPr>
          <p:nvPr>
            <p:custDataLst>
              <p:tags r:id="rId4"/>
            </p:custDataLst>
          </p:nvPr>
        </p:nvSpPr>
        <p:spPr bwMode="auto">
          <a:xfrm>
            <a:off x="5067300" y="1670050"/>
            <a:ext cx="1211263"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04" name="Rectangle 8"/>
          <p:cNvSpPr>
            <a:spLocks noChangeArrowheads="1"/>
          </p:cNvSpPr>
          <p:nvPr>
            <p:custDataLst>
              <p:tags r:id="rId5"/>
            </p:custDataLst>
          </p:nvPr>
        </p:nvSpPr>
        <p:spPr bwMode="auto">
          <a:xfrm>
            <a:off x="5067300" y="1670050"/>
            <a:ext cx="1211263"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05" name="Rectangle 9"/>
          <p:cNvSpPr>
            <a:spLocks noChangeArrowheads="1"/>
          </p:cNvSpPr>
          <p:nvPr>
            <p:custDataLst>
              <p:tags r:id="rId6"/>
            </p:custDataLst>
          </p:nvPr>
        </p:nvSpPr>
        <p:spPr bwMode="auto">
          <a:xfrm>
            <a:off x="5067300" y="1670050"/>
            <a:ext cx="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pic>
        <p:nvPicPr>
          <p:cNvPr id="4107" name="Picture 11" descr="http://t3.gstatic.com/images?q=tbn:ANd9GcTq6pYo6KjjOL-1CGmHhQ_RMK4BtxT80mD64Ya3Ji7LuJBxYP0u">
            <a:hlinkClick r:id="rId30"/>
          </p:cNvPr>
          <p:cNvPicPr>
            <a:picLocks noChangeAspect="1" noChangeArrowheads="1"/>
          </p:cNvPicPr>
          <p:nvPr>
            <p:custDataLst>
              <p:tags r:id="rId7"/>
            </p:custDataLst>
          </p:nvPr>
        </p:nvPicPr>
        <p:blipFill>
          <a:blip r:embed="rId31" cstate="print"/>
          <a:srcRect/>
          <a:stretch>
            <a:fillRect/>
          </a:stretch>
        </p:blipFill>
        <p:spPr bwMode="auto">
          <a:xfrm>
            <a:off x="1331640" y="3789040"/>
            <a:ext cx="1200132" cy="936104"/>
          </a:xfrm>
          <a:prstGeom prst="rect">
            <a:avLst/>
          </a:prstGeom>
          <a:noFill/>
        </p:spPr>
      </p:pic>
      <p:sp>
        <p:nvSpPr>
          <p:cNvPr id="4116" name="Rectangle 20"/>
          <p:cNvSpPr>
            <a:spLocks noChangeArrowheads="1"/>
          </p:cNvSpPr>
          <p:nvPr>
            <p:custDataLst>
              <p:tags r:id="rId8"/>
            </p:custDataLst>
          </p:nvPr>
        </p:nvSpPr>
        <p:spPr bwMode="auto">
          <a:xfrm>
            <a:off x="4645025" y="1179513"/>
            <a:ext cx="1558925"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17" name="Rectangle 21"/>
          <p:cNvSpPr>
            <a:spLocks noChangeArrowheads="1"/>
          </p:cNvSpPr>
          <p:nvPr>
            <p:custDataLst>
              <p:tags r:id="rId9"/>
            </p:custDataLst>
          </p:nvPr>
        </p:nvSpPr>
        <p:spPr bwMode="auto">
          <a:xfrm>
            <a:off x="4645025" y="1179513"/>
            <a:ext cx="1558925"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18" name="Rectangle 22"/>
          <p:cNvSpPr>
            <a:spLocks noChangeArrowheads="1"/>
          </p:cNvSpPr>
          <p:nvPr>
            <p:custDataLst>
              <p:tags r:id="rId10"/>
            </p:custDataLst>
          </p:nvPr>
        </p:nvSpPr>
        <p:spPr bwMode="auto">
          <a:xfrm>
            <a:off x="4645025" y="1179513"/>
            <a:ext cx="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pic>
        <p:nvPicPr>
          <p:cNvPr id="4120" name="Picture 24" descr="http://t0.gstatic.com/images?q=tbn:ANd9GcSdjy02S_MYzPoVGMdsjZvkNpDRKTNSFskFqAdJrKfqa-MSLVZ4YQ">
            <a:hlinkClick r:id="rId32"/>
          </p:cNvPr>
          <p:cNvPicPr>
            <a:picLocks noChangeAspect="1" noChangeArrowheads="1"/>
          </p:cNvPicPr>
          <p:nvPr>
            <p:custDataLst>
              <p:tags r:id="rId11"/>
            </p:custDataLst>
          </p:nvPr>
        </p:nvPicPr>
        <p:blipFill>
          <a:blip r:embed="rId33" cstate="print"/>
          <a:srcRect/>
          <a:stretch>
            <a:fillRect/>
          </a:stretch>
        </p:blipFill>
        <p:spPr bwMode="auto">
          <a:xfrm>
            <a:off x="2195736" y="2276872"/>
            <a:ext cx="1440160" cy="1335085"/>
          </a:xfrm>
          <a:prstGeom prst="rect">
            <a:avLst/>
          </a:prstGeom>
          <a:noFill/>
        </p:spPr>
      </p:pic>
      <p:sp>
        <p:nvSpPr>
          <p:cNvPr id="4123" name="Rectangle 27"/>
          <p:cNvSpPr>
            <a:spLocks noChangeArrowheads="1"/>
          </p:cNvSpPr>
          <p:nvPr>
            <p:custDataLst>
              <p:tags r:id="rId12"/>
            </p:custDataLst>
          </p:nvPr>
        </p:nvSpPr>
        <p:spPr bwMode="auto">
          <a:xfrm>
            <a:off x="682625" y="1125538"/>
            <a:ext cx="1439863"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24" name="Rectangle 28"/>
          <p:cNvSpPr>
            <a:spLocks noChangeArrowheads="1"/>
          </p:cNvSpPr>
          <p:nvPr>
            <p:custDataLst>
              <p:tags r:id="rId13"/>
            </p:custDataLst>
          </p:nvPr>
        </p:nvSpPr>
        <p:spPr bwMode="auto">
          <a:xfrm>
            <a:off x="682625" y="1125538"/>
            <a:ext cx="1439863"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25" name="Rectangle 29"/>
          <p:cNvSpPr>
            <a:spLocks noChangeArrowheads="1"/>
          </p:cNvSpPr>
          <p:nvPr>
            <p:custDataLst>
              <p:tags r:id="rId14"/>
            </p:custDataLst>
          </p:nvPr>
        </p:nvSpPr>
        <p:spPr bwMode="auto">
          <a:xfrm>
            <a:off x="682625" y="1125538"/>
            <a:ext cx="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pic>
        <p:nvPicPr>
          <p:cNvPr id="4129" name="Picture 33" descr="http://static.freepik.com/photos-libre/ketchup-clip-art-bouteille_429706.jpg"/>
          <p:cNvPicPr>
            <a:picLocks noChangeAspect="1" noChangeArrowheads="1"/>
          </p:cNvPicPr>
          <p:nvPr>
            <p:custDataLst>
              <p:tags r:id="rId15"/>
            </p:custDataLst>
          </p:nvPr>
        </p:nvPicPr>
        <p:blipFill>
          <a:blip r:embed="rId34" cstate="print"/>
          <a:srcRect/>
          <a:stretch>
            <a:fillRect/>
          </a:stretch>
        </p:blipFill>
        <p:spPr bwMode="auto">
          <a:xfrm>
            <a:off x="6372200" y="3501008"/>
            <a:ext cx="883493" cy="1708087"/>
          </a:xfrm>
          <a:prstGeom prst="rect">
            <a:avLst/>
          </a:prstGeom>
          <a:noFill/>
        </p:spPr>
      </p:pic>
      <p:sp>
        <p:nvSpPr>
          <p:cNvPr id="4132" name="Rectangle 36"/>
          <p:cNvSpPr>
            <a:spLocks noChangeArrowheads="1"/>
          </p:cNvSpPr>
          <p:nvPr>
            <p:custDataLst>
              <p:tags r:id="rId16"/>
            </p:custDataLst>
          </p:nvPr>
        </p:nvSpPr>
        <p:spPr bwMode="auto">
          <a:xfrm>
            <a:off x="622300" y="1268413"/>
            <a:ext cx="151923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33" name="Rectangle 37"/>
          <p:cNvSpPr>
            <a:spLocks noChangeArrowheads="1"/>
          </p:cNvSpPr>
          <p:nvPr>
            <p:custDataLst>
              <p:tags r:id="rId17"/>
            </p:custDataLst>
          </p:nvPr>
        </p:nvSpPr>
        <p:spPr bwMode="auto">
          <a:xfrm>
            <a:off x="622300" y="1268413"/>
            <a:ext cx="151923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34" name="Rectangle 38"/>
          <p:cNvSpPr>
            <a:spLocks noChangeArrowheads="1"/>
          </p:cNvSpPr>
          <p:nvPr>
            <p:custDataLst>
              <p:tags r:id="rId18"/>
            </p:custDataLst>
          </p:nvPr>
        </p:nvSpPr>
        <p:spPr bwMode="auto">
          <a:xfrm>
            <a:off x="622300" y="1268413"/>
            <a:ext cx="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sp>
        <p:nvSpPr>
          <p:cNvPr id="4131" name="AutoShape 35" descr="data:image/jpeg;base64,/9j/4AAQSkZJRgABAQAAAQABAAD/2wBDAAkGBwgHBgkIBwgKCgkLDRYPDQwMDRsUFRAWIB0iIiAdHx8kKDQsJCYxJx8fLT0tMTU3Ojo6Iys/RD84QzQ5Ojf/2wBDAQoKCg0MDRoPDxo3JR8lNzc3Nzc3Nzc3Nzc3Nzc3Nzc3Nzc3Nzc3Nzc3Nzc3Nzc3Nzc3Nzc3Nzc3Nzc3Nzc3Nzf/wAARCACgAKMDASIAAhEBAxEB/8QAHAABAAIDAQEBAAAAAAAAAAAAAAYHAwQFAgEI/8QATBAAAQMDAQQGBQYLBQcFAAAAAQIDBAAFEQYHEiExE0FRYXGBFCKRocEjMkJSsdEVFjM0Q1NiY3LC8BckJYLhJjdEc6Oy8YOTotPi/8QAFwEBAQEBAAAAAAAAAAAAAAAAAAECA//EABwRAQEAAgMBAQAAAAAAAAAAAAABAhESIUExYf/aAAwDAQACEQMRAD8AuylKUClKE4GTy7zQKVypup7BAWpEy8wGVJ5hchAI99c5e0HSCASdQ284+q6D9lBJqVCXtrOiWXNxd5ycZyiO4oe0JxWurbBpJQPozs6SexmGs/bign1fargbYLStRDVh1G5xwCiCkg//ADrd/tEkLSCxonVSv+ZCCP5qCdUqFp1hfnPyOhbtnGflH2kfaaxOao1mspEbQix9Yv3BtIHszQTmvlQtu9a8cz/snb0fx3P/APNeHZ20hf5Gx2JsdQXMWr7AKCb+dKgTUvag2rekWzTjyQeKGn3EEjxJNZ7fr5xi6MWrVlmkWWXIVuMPKUHIzqs8Ehwciew+eOGQm1KUoFKUoFKUoFKUoOVqu8DT+nbhdi10vorJWlvON5XUM9mcVFbfoxep7ezO1vdHroqQkOpiRni1FbB4gJCMFXDHEnq862dqM95dviaagJSudf3TFG9+ja5uLx3D7+qudF0DqiwtoY0rrR5qGnAEadGS6kduDxwO4AeNBIhs+0gAkDTtu9XllrJ8+3zrYb0Zpdo5Rp21JPLIiIHwrgKsu0d0lB1ba2E/Xat4Ur2KGKxq0lrx5GH9oZRx/Q2tse8EUE0atNtaCQzb4iABgbrKfurZbYZa/JMto/hQBVbvbONTy1Ym7RLits8SG45bJ8CHOFZ4WywtK3pmr9RSP2UyygH3k++gsQnHHPvrwpxtPFS0AdpIFQxWzGzOpKZE68vJPMLuLhB8eNYBse0XkFy3yF45b0tz76CYv3i1xvzi5QmsfrJCE49prROrtMpODqK0ZwTj05vPf9KovM2cbObWguTbcy0MEpDs13KsdgK+NcRDGg+hWIGj23JhXutMupKgodSjxPsouqna9eaSb56jtn+WQlX2VhVtD0ennqGCfBzNQ21vaYaZcjz9G29+c24U7kaA2QUjvPHtGePVXf0wnTdxuTkJvSMOA+hounMVscMgY4JHaKFljYmbVNGRQM3hDxVySw2twk+QqJapu182kxBbdMWGRHgtOpfXOuSOiDik53Uo58z2ce3GatZm2wGBhmFHR/C0kfCtoDAAwMcvCiI5obUzepbQXFsqjT4y+gmRVn1mnBw9hxkf6VI6r1LQse2beZwhi+W8qdQPpOtnn7Pj21YVApSlApSlApSlBCbqhLu1qxhwZ6K2SFo7lFSRn2VNqg93O7tdsP7VtkD3ipxQK+18pQK+18rWuU1q3QXpcg/JtJ3iO2gyvvtMNlx51DaAMlS1AAVBr5r4LbeYsjK1LSfzhYGAnrIH31Hbi5NvtziOT1lAkElDIPBpvsHea8pipVFvZZbCVJWEgJ6kp48PZ7qOkwnryGpVxukBy6PqfckpLit88QkcQPMD318fnIjSbs8khMve6GOkDikDgSPICvMy4BwwJNtQ4qRFZw4rc4JBSP8AXurPBgSHCi5W+c1JkqGXEOJA4nmO6jb3Du9vttvCYja35JSC4d3GT3k9Wal+z6K2qHIuipLUiVLXlzoz+SHUg9/+niYlPvE+Ezl+3xmCs4LhWCPYONTnSGnE2Nl55b/TSJWFOFCd1AHMADz5/ZRnO9JDSlKOSvdZ5Z2qaIfOQlQktk95RwHvqwqrnamVs6n0JIRwxeEtlXcpSAfdmrGoFKUoFKUoFKUoILf1bm1vTP7UKSPsqdVX2q1FO13RYScBTMsHvG4T8KsHqoFKUoFRfaQpSdMOAfNU82FeGc/AVKKiutrgw9EXY47Spc+UAEMo+hyIUo9XKiz6i13cTAuNvlqHyCEKbOOPVwrjy1PuSVznGZEa2ylpLu6riodvDzrciwWzMkQr+txM5v1UpWvgBjhunkf67620N3a2t9AGUTomMDiAoJ7x10dmKOy7CUp6xutSozuN5lSxnh3n/wA1y577Be3UWx2NLUcbrT2BnuAH3V7U2zcp7UGBbixLeVuDLpCQfAcsVYukdKNWNkuyujkTVHPS7n5MY5JJ4+dEuWmjpPRYhqMy9pakyTgttqBWG/bwJ+zFTMDFKUcrdlfa+Uoiu9s2G42l5PW1fo+PYo/y1Yp5mq/21oSnSMeYvH9yuMd/j/Fu/wA1T1pfSNoX9ZINB6pSlApSlApSlBXurf8Ae5ok/upY/wCmasLqqtdfym4G0/RMl7PRpElJwMninHxqYnU1vGcJfJ7m+fvounZpXCOqIv0Y8k+KQPjWjc9aNwoq3UxF7/JsLVzVQ41t6nvrkJSLda0B+6yB8m2PoD6x9h51m05YG7Q0p15fpE971npCiST3AnqqLaclP25b86XFL9wlK3luKVjdH1QP66h1V2zqeWfmw2we9Ro1cb47F3sluvDYTPiocIHqr5KT4Eca4B2fW4cBcroG/wBX0ycf9tZDqS4H9DGHdg/fXg6huSjkJjJ7tw/fQ45O3Z7Db7MjEKOAsjCnlneWrxPwrp8M4qHqvl0P6VpI7mxWNV3uhOfS/IIH3UOFqa0qEG53JfAzF+QArx6bcOua8PBVEmO058KVBDKmq5z5Hk4RXkuyDzlyT/6xocXvba0p3ZxcwkcUqaVx7A4kmplbXA9borqeS2UKHmAaqfXjPTaSuZW44rdZ3hlWeIIqxNCrLuibAtRyo25jJ7T0YozY7lKUoFKUoFKUoKt2rpxrjRaxn8o8nl27tdPieHE1zdr/AKup9FLPL0xafaUVv9XiPZVjpg9nGMe6uI5/iGoAhWCzDTndPWo/0PZUThfhPVGr7uyq8S4Ma2PFDTcc4zhZTx7c7pPHPOp5Hgsxn33kFRW8oKUSeZqNS7bQIHdX0q768jHHPVzr5w58ceFFes03jivG+kkpBGQMkZ5CsfSNSY7no76FDBT0jagd0+PLhRNs+c8qE9tc6xKSYCSmciaCsjpUKyB3Zr6u9WtC5KHJ8ZCouOnCnAOj8auzbob3Dur4VGuTb9SWW4yPRoVyYde6kBWCrwzz8q6x4c+FGZ+PueA4V83j2VHL1rexWeQqPIkLdfScKbYRvlPieArfsmoLZfWVOWySHCn57ahurT4iiWsersq0tdwQfzRw+xJNTHZc4HdnthUM8IoTx7iR8Ki1/ZMixXJkHBciOpHiUEV3NjL4f2c2jH6MOIPk4qomSa0pSjJSlKBSlKCq9tXC9aJX1C5/zN1tT2pD8B9qI/6PIW2Q07u724eo4rX23Aido5Y5Jug+1H3VukgZ99VvBVGlrVd3dWXlhi9qjyGHiZLyG8+kHfOeHVxz7al2ur9MgIhW20HduM9zcbVz6NOQN7r7ce01ztLYa2iakRj5xCvMnPxrxrhabdrXT10f4Rk/JrWeSCFHiT/mz5GhPjKvRd2ixjLh6jnruqBvDeUS2tXZjj4fCmyWU7KtlydkOqWpUreO8onGUjlU1ckMsMKkPOoS0hJWtwngAOZ8KgWyiSmQb04hIQFyA4EfVCsnHuqL1LHIusCXddpV0t8OSphMlCUvuJ59FuIKh7hVgWfT8OwWd6DDDqkOBSlqWrJUopwT3cAOVRmIA1thmZ/SRgf+mj7qnq8FCuo4PGhEH2PuFWmpKDyTLUB4bqTXGiWSLdtp92YnjfYbUp9TRJAWfVxnu9bNdXY98nabi0SN9ErBGf2QPhXy0eptcuw+tG/laNGfIxbR9O22BZk3S2RUQ5LDqMKYG4CCeHAcM56+fCpNOu7rOiV3UH+8GEHAojPrlI4+01q7TRv6KnY47qmjw/jSPjWWyQ0XPQUSE4cJfgJbz2ZTzqr70ieib7pezWZP4QfT+En1KXIUplbh5nAzjHL3k1rSL1aRrm2XDTS15kOBqW2GylKgSBkAjrHvSK29K3236djqsmpIojSY6lbrqmd4OAknjwz1nB5YrsI1izcbtEhaaty5aVOp6d8slKG0fSPaMDrOKjMTKQCuO4g/SSU+3hWTYQ4lezuKkHJQ+8Dj+LPxrGvBSQBw5Vi2DqUNO3aOcbse6OoSO7dSfiaFWXSlKIUpSgUpSgrDbkMMaYX1i7I/r3VtndJOBWDbk2XLfpzdUEqN5aSDjOMg1IvxTeJ9a4JB7mf9aN42RA7dp9cLVVxvKpKVNzEAJaCeKTw6/KujebTCvUFUO4NdI2TvAjgpKh1g9VS9Gk8D1rg5/lbA+Jr2NJsYG9NkE9eABVXcVC3s/eWlMWXqGY/bQQRFwRkDkCd4j3eypBp3TEPT0ic5CU4Uy1BW4rk2BnAHtNWCjSkMHKpElQ6/XA+FZfxYt3a//wC5ROlfKsENWpPw70jnpXRBooyNwjGM8s5x311vVPA48uVS4abtgx8is47XDxrINP2sf8IkjOeKlffTabkV3Z7PAsnpHoA3DId6RwlWcn7uftr2i125u7OXVLKRNcQG1Pbx5eGe4eyrFFmtg/4FjzRmvaLVb0ElMKOCf3Qps2r6Y1EmRnI8pLbrLqcLbXxBFIxixWEMRwhtptIShCBgJA7KscQogGBFY4fuxXox2P1LXD9gU2clZS48CegImxmJKB1OtBY8sivcduLFZQ3FjpZbxhKW2wlI8ABirM6NH1E+yvu6ngN0cOXCmzkrsIeWAUxX1Z5ENnjWhsKkZOqohBStq5lxSTzG9vD+Q1amB/4qs9mO6nX+0BCPmeltHPm799RLVmUpSiFKUoFKUoK724svDTEC4st76LbcmZLoHPdG8OHmoVPbfLZnwY8yMoKYkNJdbUORSoZB9hrnaxEX8U7yZ7JfiphOrdaBwVJCCSAeo8OBqoNmG0NzTVuh2vVSXGrW8gqgTMFW6N7ik4zwyfEeGKC96VqwblCuDCHoMtiQ0sbyVNOBQI8qzqeaSnK3EJGcZKhig90rVducBogOToySo4ALqefZXh672xkfK3GIjxfSPjQbtK4bmstLtqKXNRWpCknBSZjeR76wr15pJAydRWzykpP2UEipURkbTdFxkbzl/jKGf0aVrPsSk1qK2vaHTyvCleER74ooJzSoA5tk0UnlPkL/AIYq/iK13dtekEY3HJq/COR9poLHpVWv7dNNIIDMK5PE/VbSPtVXh/bGZLH+CaVu0l5RAT0yN1HmU5/rroLB1NfYmnLJKuk9eGmEEhI5rV9FI7yeFQnYZGLtguF+fUlUq7zVuuEH5oSSAk+BKj51X+pJ866Pouu0OY0wyzlUWzRjkrPYQCcZ6yT19XKrH2HWyVb9HuSJbfQpuEpcplr6jZAAwOw4yO40Fh0pSgUpSgUpSgxymGpUZ6PIbS4y8hTbiFDIUkjBB8QapK9aC1LpovRbLCYv+n3VlYhvY32OJOBk58xnw7bxpQfltywkPrW1pPVUJZOFNxt5SB4Et5I86xfi7cJPyadMapcRnk69ujPmzX6qzxp48aD8wtaFuoSkjQ9zcz+tnJ4+xIrOdCX7B6LZ8rPV0s1Zx7Fiv0vk9tfOHWAaD81x9nerVKyNEW9B/eSV4979b6NnesyBjSthRjrK0n+c1+hfGlBQrWzTWK/nWbS7X8SAfsBraGzHWwT8mdLtZ4+q2f8A6zV418oKWj7LtZkDpr1Zms8+ihoVjwy2K3EbK9TkcdXstf8AKggfYRVu0oKkb2SX1RV6TricezogtA/76zf2NKc/ONXXdzPzvW5+01atKCDac2U6YscgSlsvXGWFBSXZywvdPDkkADq5kE99TkDA4ADuFKUClKUClKUH/9k=">
            <a:hlinkClick r:id="rId35"/>
          </p:cNvPr>
          <p:cNvSpPr>
            <a:spLocks noChangeAspect="1" noChangeArrowheads="1"/>
          </p:cNvSpPr>
          <p:nvPr>
            <p:custDataLst>
              <p:tags r:id="rId19"/>
            </p:custDataLst>
          </p:nvPr>
        </p:nvSpPr>
        <p:spPr bwMode="auto">
          <a:xfrm>
            <a:off x="142875" y="0"/>
            <a:ext cx="1352550" cy="1323975"/>
          </a:xfrm>
          <a:prstGeom prst="rect">
            <a:avLst/>
          </a:prstGeom>
          <a:noFill/>
        </p:spPr>
        <p:txBody>
          <a:bodyPr vert="horz" wrap="square" lIns="91440" tIns="45720" rIns="91440" bIns="45720" numCol="1" anchor="t" anchorCtr="0" compatLnSpc="1">
            <a:prstTxWarp prst="textNoShape">
              <a:avLst/>
            </a:prstTxWarp>
          </a:bodyPr>
          <a:lstStyle/>
          <a:p>
            <a:endParaRPr lang="fr-CA"/>
          </a:p>
        </p:txBody>
      </p:sp>
      <p:pic>
        <p:nvPicPr>
          <p:cNvPr id="4136" name="Picture 40" descr="http://t1.gstatic.com/images?q=tbn:ANd9GcScnX9LdGClJdxvQSWiCNTe-jBgQgNamnjV1e7KrkEloLAhtdIoBQ">
            <a:hlinkClick r:id="rId35"/>
          </p:cNvPr>
          <p:cNvPicPr>
            <a:picLocks noChangeAspect="1" noChangeArrowheads="1"/>
          </p:cNvPicPr>
          <p:nvPr>
            <p:custDataLst>
              <p:tags r:id="rId20"/>
            </p:custDataLst>
          </p:nvPr>
        </p:nvPicPr>
        <p:blipFill>
          <a:blip r:embed="rId36" cstate="print"/>
          <a:srcRect/>
          <a:stretch>
            <a:fillRect/>
          </a:stretch>
        </p:blipFill>
        <p:spPr bwMode="auto">
          <a:xfrm>
            <a:off x="4860032" y="5013176"/>
            <a:ext cx="1546226" cy="1512168"/>
          </a:xfrm>
          <a:prstGeom prst="rect">
            <a:avLst/>
          </a:prstGeom>
          <a:noFill/>
        </p:spPr>
      </p:pic>
      <p:pic>
        <p:nvPicPr>
          <p:cNvPr id="4138" name="Picture 42" descr="http://www.francoismaret.ch/dotclear/images/dessin/fruit-legume.jpg"/>
          <p:cNvPicPr>
            <a:picLocks noChangeAspect="1" noChangeArrowheads="1"/>
          </p:cNvPicPr>
          <p:nvPr>
            <p:custDataLst>
              <p:tags r:id="rId21"/>
            </p:custDataLst>
          </p:nvPr>
        </p:nvPicPr>
        <p:blipFill>
          <a:blip r:embed="rId37" cstate="print"/>
          <a:srcRect/>
          <a:stretch>
            <a:fillRect/>
          </a:stretch>
        </p:blipFill>
        <p:spPr bwMode="auto">
          <a:xfrm>
            <a:off x="2411760" y="4847480"/>
            <a:ext cx="1686988" cy="2010520"/>
          </a:xfrm>
          <a:prstGeom prst="rect">
            <a:avLst/>
          </a:prstGeom>
          <a:noFill/>
        </p:spPr>
      </p:pic>
      <p:pic>
        <p:nvPicPr>
          <p:cNvPr id="4140" name="Picture 44" descr="http://cdn7.fotosearch.com/bthumb/CSP/CSP157/k1572803.jpg"/>
          <p:cNvPicPr>
            <a:picLocks noChangeAspect="1" noChangeArrowheads="1"/>
          </p:cNvPicPr>
          <p:nvPr>
            <p:custDataLst>
              <p:tags r:id="rId22"/>
            </p:custDataLst>
          </p:nvPr>
        </p:nvPicPr>
        <p:blipFill>
          <a:blip r:embed="rId38" cstate="print"/>
          <a:srcRect/>
          <a:stretch>
            <a:fillRect/>
          </a:stretch>
        </p:blipFill>
        <p:spPr bwMode="auto">
          <a:xfrm>
            <a:off x="4283968" y="2204864"/>
            <a:ext cx="1619250" cy="1419226"/>
          </a:xfrm>
          <a:prstGeom prst="rect">
            <a:avLst/>
          </a:prstGeom>
          <a:noFill/>
        </p:spPr>
      </p:pic>
      <p:pic>
        <p:nvPicPr>
          <p:cNvPr id="4142" name="Picture 46" descr="http://t3.gstatic.com/images?q=tbn:ANd9GcQ-U3vnR4oG9DyL9NSwX3oFQkkcdi0XcBF2BeWKhGiHiW7miJp0uA"/>
          <p:cNvPicPr>
            <a:picLocks noChangeAspect="1" noChangeArrowheads="1"/>
          </p:cNvPicPr>
          <p:nvPr>
            <p:custDataLst>
              <p:tags r:id="rId23"/>
            </p:custDataLst>
          </p:nvPr>
        </p:nvPicPr>
        <p:blipFill>
          <a:blip r:embed="rId39" cstate="print"/>
          <a:srcRect/>
          <a:stretch>
            <a:fillRect/>
          </a:stretch>
        </p:blipFill>
        <p:spPr bwMode="auto">
          <a:xfrm>
            <a:off x="3491880" y="3789040"/>
            <a:ext cx="1440160" cy="1098332"/>
          </a:xfrm>
          <a:prstGeom prst="rect">
            <a:avLst/>
          </a:prstGeom>
          <a:noFill/>
        </p:spPr>
      </p:pic>
      <p:pic>
        <p:nvPicPr>
          <p:cNvPr id="4144" name="Picture 48" descr="http://www.dididou.fr/coloriage/cuisine/aliments/produits-laitiers.gif"/>
          <p:cNvPicPr>
            <a:picLocks noChangeAspect="1" noChangeArrowheads="1"/>
          </p:cNvPicPr>
          <p:nvPr>
            <p:custDataLst>
              <p:tags r:id="rId24"/>
            </p:custDataLst>
          </p:nvPr>
        </p:nvPicPr>
        <p:blipFill>
          <a:blip r:embed="rId40" cstate="print"/>
          <a:srcRect/>
          <a:stretch>
            <a:fillRect/>
          </a:stretch>
        </p:blipFill>
        <p:spPr bwMode="auto">
          <a:xfrm>
            <a:off x="0" y="4581128"/>
            <a:ext cx="1510678" cy="1944216"/>
          </a:xfrm>
          <a:prstGeom prst="rect">
            <a:avLst/>
          </a:prstGeom>
          <a:noFill/>
        </p:spPr>
      </p:pic>
      <p:pic>
        <p:nvPicPr>
          <p:cNvPr id="4146" name="Picture 50" descr="http://idata.over-blog.com/0/18/06/77/illustrations/amande.jpg"/>
          <p:cNvPicPr>
            <a:picLocks noChangeAspect="1" noChangeArrowheads="1"/>
          </p:cNvPicPr>
          <p:nvPr>
            <p:custDataLst>
              <p:tags r:id="rId25"/>
            </p:custDataLst>
          </p:nvPr>
        </p:nvPicPr>
        <p:blipFill>
          <a:blip r:embed="rId41" cstate="print"/>
          <a:srcRect/>
          <a:stretch>
            <a:fillRect/>
          </a:stretch>
        </p:blipFill>
        <p:spPr bwMode="auto">
          <a:xfrm>
            <a:off x="6876256" y="2204864"/>
            <a:ext cx="1877509" cy="1224136"/>
          </a:xfrm>
          <a:prstGeom prst="rect">
            <a:avLst/>
          </a:prstGeom>
          <a:noFill/>
        </p:spPr>
      </p:pic>
      <p:pic>
        <p:nvPicPr>
          <p:cNvPr id="38" name="Picture 3" descr="http://t0.gstatic.com/images?q=tbn:ANd9GcSAvF0bMNIADstS3Fyd0bDYk3Z5g3NTmrY-OACEN1uv-jkRcD1W">
            <a:hlinkClick r:id="rId42"/>
          </p:cNvPr>
          <p:cNvPicPr>
            <a:picLocks noChangeAspect="1" noChangeArrowheads="1"/>
          </p:cNvPicPr>
          <p:nvPr>
            <p:custDataLst>
              <p:tags r:id="rId26"/>
            </p:custDataLst>
          </p:nvPr>
        </p:nvPicPr>
        <p:blipFill>
          <a:blip r:embed="rId43" cstate="print"/>
          <a:srcRect/>
          <a:stretch>
            <a:fillRect/>
          </a:stretch>
        </p:blipFill>
        <p:spPr bwMode="auto">
          <a:xfrm>
            <a:off x="7105756" y="5229200"/>
            <a:ext cx="1786724" cy="1405816"/>
          </a:xfrm>
          <a:prstGeom prst="rect">
            <a:avLst/>
          </a:prstGeom>
          <a:noFill/>
        </p:spPr>
      </p:pic>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098"/>
                                        </p:tgtEl>
                                        <p:attrNameLst>
                                          <p:attrName>style.visibility</p:attrName>
                                        </p:attrNameLst>
                                      </p:cBhvr>
                                      <p:to>
                                        <p:strVal val="visible"/>
                                      </p:to>
                                    </p:set>
                                    <p:anim calcmode="lin" valueType="num">
                                      <p:cBhvr additive="base">
                                        <p:cTn id="21" dur="500" fill="hold"/>
                                        <p:tgtEl>
                                          <p:spTgt spid="4098"/>
                                        </p:tgtEl>
                                        <p:attrNameLst>
                                          <p:attrName>ppt_x</p:attrName>
                                        </p:attrNameLst>
                                      </p:cBhvr>
                                      <p:tavLst>
                                        <p:tav tm="0">
                                          <p:val>
                                            <p:strVal val="#ppt_x"/>
                                          </p:val>
                                        </p:tav>
                                        <p:tav tm="100000">
                                          <p:val>
                                            <p:strVal val="#ppt_x"/>
                                          </p:val>
                                        </p:tav>
                                      </p:tavLst>
                                    </p:anim>
                                    <p:anim calcmode="lin" valueType="num">
                                      <p:cBhvr additive="base">
                                        <p:cTn id="22"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120"/>
                                        </p:tgtEl>
                                        <p:attrNameLst>
                                          <p:attrName>style.visibility</p:attrName>
                                        </p:attrNameLst>
                                      </p:cBhvr>
                                      <p:to>
                                        <p:strVal val="visible"/>
                                      </p:to>
                                    </p:set>
                                    <p:anim calcmode="lin" valueType="num">
                                      <p:cBhvr additive="base">
                                        <p:cTn id="27" dur="500" fill="hold"/>
                                        <p:tgtEl>
                                          <p:spTgt spid="4120"/>
                                        </p:tgtEl>
                                        <p:attrNameLst>
                                          <p:attrName>ppt_x</p:attrName>
                                        </p:attrNameLst>
                                      </p:cBhvr>
                                      <p:tavLst>
                                        <p:tav tm="0">
                                          <p:val>
                                            <p:strVal val="#ppt_x"/>
                                          </p:val>
                                        </p:tav>
                                        <p:tav tm="100000">
                                          <p:val>
                                            <p:strVal val="#ppt_x"/>
                                          </p:val>
                                        </p:tav>
                                      </p:tavLst>
                                    </p:anim>
                                    <p:anim calcmode="lin" valueType="num">
                                      <p:cBhvr additive="base">
                                        <p:cTn id="28" dur="500" fill="hold"/>
                                        <p:tgtEl>
                                          <p:spTgt spid="412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140"/>
                                        </p:tgtEl>
                                        <p:attrNameLst>
                                          <p:attrName>style.visibility</p:attrName>
                                        </p:attrNameLst>
                                      </p:cBhvr>
                                      <p:to>
                                        <p:strVal val="visible"/>
                                      </p:to>
                                    </p:set>
                                    <p:anim calcmode="lin" valueType="num">
                                      <p:cBhvr additive="base">
                                        <p:cTn id="33" dur="500" fill="hold"/>
                                        <p:tgtEl>
                                          <p:spTgt spid="4140"/>
                                        </p:tgtEl>
                                        <p:attrNameLst>
                                          <p:attrName>ppt_x</p:attrName>
                                        </p:attrNameLst>
                                      </p:cBhvr>
                                      <p:tavLst>
                                        <p:tav tm="0">
                                          <p:val>
                                            <p:strVal val="#ppt_x"/>
                                          </p:val>
                                        </p:tav>
                                        <p:tav tm="100000">
                                          <p:val>
                                            <p:strVal val="#ppt_x"/>
                                          </p:val>
                                        </p:tav>
                                      </p:tavLst>
                                    </p:anim>
                                    <p:anim calcmode="lin" valueType="num">
                                      <p:cBhvr additive="base">
                                        <p:cTn id="34" dur="500" fill="hold"/>
                                        <p:tgtEl>
                                          <p:spTgt spid="414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146"/>
                                        </p:tgtEl>
                                        <p:attrNameLst>
                                          <p:attrName>style.visibility</p:attrName>
                                        </p:attrNameLst>
                                      </p:cBhvr>
                                      <p:to>
                                        <p:strVal val="visible"/>
                                      </p:to>
                                    </p:set>
                                    <p:anim calcmode="lin" valueType="num">
                                      <p:cBhvr additive="base">
                                        <p:cTn id="39" dur="500" fill="hold"/>
                                        <p:tgtEl>
                                          <p:spTgt spid="4146"/>
                                        </p:tgtEl>
                                        <p:attrNameLst>
                                          <p:attrName>ppt_x</p:attrName>
                                        </p:attrNameLst>
                                      </p:cBhvr>
                                      <p:tavLst>
                                        <p:tav tm="0">
                                          <p:val>
                                            <p:strVal val="#ppt_x"/>
                                          </p:val>
                                        </p:tav>
                                        <p:tav tm="100000">
                                          <p:val>
                                            <p:strVal val="#ppt_x"/>
                                          </p:val>
                                        </p:tav>
                                      </p:tavLst>
                                    </p:anim>
                                    <p:anim calcmode="lin" valueType="num">
                                      <p:cBhvr additive="base">
                                        <p:cTn id="40" dur="500" fill="hold"/>
                                        <p:tgtEl>
                                          <p:spTgt spid="414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4107"/>
                                        </p:tgtEl>
                                        <p:attrNameLst>
                                          <p:attrName>style.visibility</p:attrName>
                                        </p:attrNameLst>
                                      </p:cBhvr>
                                      <p:to>
                                        <p:strVal val="visible"/>
                                      </p:to>
                                    </p:set>
                                    <p:anim calcmode="lin" valueType="num">
                                      <p:cBhvr additive="base">
                                        <p:cTn id="45" dur="500" fill="hold"/>
                                        <p:tgtEl>
                                          <p:spTgt spid="4107"/>
                                        </p:tgtEl>
                                        <p:attrNameLst>
                                          <p:attrName>ppt_x</p:attrName>
                                        </p:attrNameLst>
                                      </p:cBhvr>
                                      <p:tavLst>
                                        <p:tav tm="0">
                                          <p:val>
                                            <p:strVal val="#ppt_x"/>
                                          </p:val>
                                        </p:tav>
                                        <p:tav tm="100000">
                                          <p:val>
                                            <p:strVal val="#ppt_x"/>
                                          </p:val>
                                        </p:tav>
                                      </p:tavLst>
                                    </p:anim>
                                    <p:anim calcmode="lin" valueType="num">
                                      <p:cBhvr additive="base">
                                        <p:cTn id="46" dur="500" fill="hold"/>
                                        <p:tgtEl>
                                          <p:spTgt spid="4107"/>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4142"/>
                                        </p:tgtEl>
                                        <p:attrNameLst>
                                          <p:attrName>style.visibility</p:attrName>
                                        </p:attrNameLst>
                                      </p:cBhvr>
                                      <p:to>
                                        <p:strVal val="visible"/>
                                      </p:to>
                                    </p:set>
                                    <p:anim calcmode="lin" valueType="num">
                                      <p:cBhvr additive="base">
                                        <p:cTn id="51" dur="500" fill="hold"/>
                                        <p:tgtEl>
                                          <p:spTgt spid="4142"/>
                                        </p:tgtEl>
                                        <p:attrNameLst>
                                          <p:attrName>ppt_x</p:attrName>
                                        </p:attrNameLst>
                                      </p:cBhvr>
                                      <p:tavLst>
                                        <p:tav tm="0">
                                          <p:val>
                                            <p:strVal val="#ppt_x"/>
                                          </p:val>
                                        </p:tav>
                                        <p:tav tm="100000">
                                          <p:val>
                                            <p:strVal val="#ppt_x"/>
                                          </p:val>
                                        </p:tav>
                                      </p:tavLst>
                                    </p:anim>
                                    <p:anim calcmode="lin" valueType="num">
                                      <p:cBhvr additive="base">
                                        <p:cTn id="52" dur="500" fill="hold"/>
                                        <p:tgtEl>
                                          <p:spTgt spid="4142"/>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129"/>
                                        </p:tgtEl>
                                        <p:attrNameLst>
                                          <p:attrName>style.visibility</p:attrName>
                                        </p:attrNameLst>
                                      </p:cBhvr>
                                      <p:to>
                                        <p:strVal val="visible"/>
                                      </p:to>
                                    </p:set>
                                    <p:anim calcmode="lin" valueType="num">
                                      <p:cBhvr additive="base">
                                        <p:cTn id="57" dur="500" fill="hold"/>
                                        <p:tgtEl>
                                          <p:spTgt spid="4129"/>
                                        </p:tgtEl>
                                        <p:attrNameLst>
                                          <p:attrName>ppt_x</p:attrName>
                                        </p:attrNameLst>
                                      </p:cBhvr>
                                      <p:tavLst>
                                        <p:tav tm="0">
                                          <p:val>
                                            <p:strVal val="#ppt_x"/>
                                          </p:val>
                                        </p:tav>
                                        <p:tav tm="100000">
                                          <p:val>
                                            <p:strVal val="#ppt_x"/>
                                          </p:val>
                                        </p:tav>
                                      </p:tavLst>
                                    </p:anim>
                                    <p:anim calcmode="lin" valueType="num">
                                      <p:cBhvr additive="base">
                                        <p:cTn id="58" dur="500" fill="hold"/>
                                        <p:tgtEl>
                                          <p:spTgt spid="4129"/>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4144"/>
                                        </p:tgtEl>
                                        <p:attrNameLst>
                                          <p:attrName>style.visibility</p:attrName>
                                        </p:attrNameLst>
                                      </p:cBhvr>
                                      <p:to>
                                        <p:strVal val="visible"/>
                                      </p:to>
                                    </p:set>
                                    <p:anim calcmode="lin" valueType="num">
                                      <p:cBhvr additive="base">
                                        <p:cTn id="63" dur="500" fill="hold"/>
                                        <p:tgtEl>
                                          <p:spTgt spid="4144"/>
                                        </p:tgtEl>
                                        <p:attrNameLst>
                                          <p:attrName>ppt_x</p:attrName>
                                        </p:attrNameLst>
                                      </p:cBhvr>
                                      <p:tavLst>
                                        <p:tav tm="0">
                                          <p:val>
                                            <p:strVal val="#ppt_x"/>
                                          </p:val>
                                        </p:tav>
                                        <p:tav tm="100000">
                                          <p:val>
                                            <p:strVal val="#ppt_x"/>
                                          </p:val>
                                        </p:tav>
                                      </p:tavLst>
                                    </p:anim>
                                    <p:anim calcmode="lin" valueType="num">
                                      <p:cBhvr additive="base">
                                        <p:cTn id="64" dur="500" fill="hold"/>
                                        <p:tgtEl>
                                          <p:spTgt spid="414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4138"/>
                                        </p:tgtEl>
                                        <p:attrNameLst>
                                          <p:attrName>style.visibility</p:attrName>
                                        </p:attrNameLst>
                                      </p:cBhvr>
                                      <p:to>
                                        <p:strVal val="visible"/>
                                      </p:to>
                                    </p:set>
                                    <p:anim calcmode="lin" valueType="num">
                                      <p:cBhvr additive="base">
                                        <p:cTn id="69" dur="500" fill="hold"/>
                                        <p:tgtEl>
                                          <p:spTgt spid="4138"/>
                                        </p:tgtEl>
                                        <p:attrNameLst>
                                          <p:attrName>ppt_x</p:attrName>
                                        </p:attrNameLst>
                                      </p:cBhvr>
                                      <p:tavLst>
                                        <p:tav tm="0">
                                          <p:val>
                                            <p:strVal val="#ppt_x"/>
                                          </p:val>
                                        </p:tav>
                                        <p:tav tm="100000">
                                          <p:val>
                                            <p:strVal val="#ppt_x"/>
                                          </p:val>
                                        </p:tav>
                                      </p:tavLst>
                                    </p:anim>
                                    <p:anim calcmode="lin" valueType="num">
                                      <p:cBhvr additive="base">
                                        <p:cTn id="70" dur="500" fill="hold"/>
                                        <p:tgtEl>
                                          <p:spTgt spid="4138"/>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4136"/>
                                        </p:tgtEl>
                                        <p:attrNameLst>
                                          <p:attrName>style.visibility</p:attrName>
                                        </p:attrNameLst>
                                      </p:cBhvr>
                                      <p:to>
                                        <p:strVal val="visible"/>
                                      </p:to>
                                    </p:set>
                                    <p:anim calcmode="lin" valueType="num">
                                      <p:cBhvr additive="base">
                                        <p:cTn id="75" dur="500" fill="hold"/>
                                        <p:tgtEl>
                                          <p:spTgt spid="4136"/>
                                        </p:tgtEl>
                                        <p:attrNameLst>
                                          <p:attrName>ppt_x</p:attrName>
                                        </p:attrNameLst>
                                      </p:cBhvr>
                                      <p:tavLst>
                                        <p:tav tm="0">
                                          <p:val>
                                            <p:strVal val="#ppt_x"/>
                                          </p:val>
                                        </p:tav>
                                        <p:tav tm="100000">
                                          <p:val>
                                            <p:strVal val="#ppt_x"/>
                                          </p:val>
                                        </p:tav>
                                      </p:tavLst>
                                    </p:anim>
                                    <p:anim calcmode="lin" valueType="num">
                                      <p:cBhvr additive="base">
                                        <p:cTn id="76" dur="500" fill="hold"/>
                                        <p:tgtEl>
                                          <p:spTgt spid="4136"/>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38"/>
                                        </p:tgtEl>
                                        <p:attrNameLst>
                                          <p:attrName>style.visibility</p:attrName>
                                        </p:attrNameLst>
                                      </p:cBhvr>
                                      <p:to>
                                        <p:strVal val="visible"/>
                                      </p:to>
                                    </p:set>
                                    <p:anim calcmode="lin" valueType="num">
                                      <p:cBhvr additive="base">
                                        <p:cTn id="81" dur="500" fill="hold"/>
                                        <p:tgtEl>
                                          <p:spTgt spid="38"/>
                                        </p:tgtEl>
                                        <p:attrNameLst>
                                          <p:attrName>ppt_x</p:attrName>
                                        </p:attrNameLst>
                                      </p:cBhvr>
                                      <p:tavLst>
                                        <p:tav tm="0">
                                          <p:val>
                                            <p:strVal val="#ppt_x"/>
                                          </p:val>
                                        </p:tav>
                                        <p:tav tm="100000">
                                          <p:val>
                                            <p:strVal val="#ppt_x"/>
                                          </p:val>
                                        </p:tav>
                                      </p:tavLst>
                                    </p:anim>
                                    <p:anim calcmode="lin" valueType="num">
                                      <p:cBhvr additive="base">
                                        <p:cTn id="82"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CA" b="1" dirty="0" smtClean="0">
                <a:solidFill>
                  <a:schemeClr val="accent1">
                    <a:lumMod val="50000"/>
                  </a:schemeClr>
                </a:solidFill>
              </a:rPr>
              <a:t>EXERCISES</a:t>
            </a:r>
            <a:endParaRPr lang="fr-CA" b="1" dirty="0">
              <a:solidFill>
                <a:schemeClr val="accent1">
                  <a:lumMod val="50000"/>
                </a:schemeClr>
              </a:solidFill>
            </a:endParaRPr>
          </a:p>
        </p:txBody>
      </p:sp>
      <p:sp>
        <p:nvSpPr>
          <p:cNvPr id="3" name="Espace réservé du contenu 2"/>
          <p:cNvSpPr>
            <a:spLocks noGrp="1"/>
          </p:cNvSpPr>
          <p:nvPr>
            <p:ph idx="1"/>
            <p:custDataLst>
              <p:tags r:id="rId2"/>
            </p:custDataLst>
          </p:nvPr>
        </p:nvSpPr>
        <p:spPr/>
        <p:txBody>
          <a:bodyPr/>
          <a:lstStyle/>
          <a:p>
            <a:r>
              <a:rPr lang="fr-CA" dirty="0" smtClean="0"/>
              <a:t>EXERCISE 3: </a:t>
            </a:r>
            <a:r>
              <a:rPr lang="fr-CA" i="1" dirty="0" smtClean="0"/>
              <a:t>Identifiez les lacunes d’hygiène et de salubrité dans chacune des trois vidéos</a:t>
            </a: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404664"/>
            <a:ext cx="8229600" cy="1143000"/>
          </a:xfrm>
        </p:spPr>
        <p:txBody>
          <a:bodyPr/>
          <a:lstStyle/>
          <a:p>
            <a:pPr algn="ctr"/>
            <a:r>
              <a:rPr lang="fr-CA" b="1" dirty="0" smtClean="0">
                <a:solidFill>
                  <a:schemeClr val="accent1">
                    <a:lumMod val="50000"/>
                  </a:schemeClr>
                </a:solidFill>
              </a:rPr>
              <a:t>RÉFÉRENCE</a:t>
            </a:r>
            <a:endParaRPr lang="fr-CA" b="1" dirty="0">
              <a:solidFill>
                <a:schemeClr val="accent1">
                  <a:lumMod val="50000"/>
                </a:schemeClr>
              </a:solidFill>
            </a:endParaRPr>
          </a:p>
        </p:txBody>
      </p:sp>
      <p:sp>
        <p:nvSpPr>
          <p:cNvPr id="3" name="Espace réservé du contenu 2"/>
          <p:cNvSpPr>
            <a:spLocks noGrp="1"/>
          </p:cNvSpPr>
          <p:nvPr>
            <p:ph idx="1"/>
            <p:custDataLst>
              <p:tags r:id="rId2"/>
            </p:custDataLst>
          </p:nvPr>
        </p:nvSpPr>
        <p:spPr>
          <a:xfrm>
            <a:off x="457200" y="1412776"/>
            <a:ext cx="8229600" cy="4911824"/>
          </a:xfrm>
        </p:spPr>
        <p:txBody>
          <a:bodyPr>
            <a:normAutofit fontScale="85000" lnSpcReduction="20000"/>
          </a:bodyPr>
          <a:lstStyle/>
          <a:p>
            <a:r>
              <a:rPr lang="fr-CA" i="1" dirty="0" smtClean="0"/>
              <a:t> </a:t>
            </a:r>
            <a:r>
              <a:rPr lang="fr-CA" dirty="0" smtClean="0"/>
              <a:t>Ministère de l’Agriculture, des pêcheries et de l’alimentation du Québec</a:t>
            </a:r>
            <a:r>
              <a:rPr lang="fr-CA" i="1" dirty="0" smtClean="0"/>
              <a:t>, </a:t>
            </a:r>
            <a:r>
              <a:rPr lang="fr-CA" dirty="0" smtClean="0"/>
              <a:t>Guide du formateur: </a:t>
            </a:r>
            <a:r>
              <a:rPr lang="fr-CA" i="1" dirty="0" smtClean="0"/>
              <a:t>L’innocuité, une recette pas compliquée formation de 3h30 en hygiène et salubrité alimentaires, </a:t>
            </a:r>
            <a:r>
              <a:rPr lang="fr-CA" b="1" dirty="0" smtClean="0"/>
              <a:t>et </a:t>
            </a:r>
            <a:r>
              <a:rPr lang="fr-CA" dirty="0" smtClean="0"/>
              <a:t>Vidéo: </a:t>
            </a:r>
            <a:r>
              <a:rPr lang="fr-CA" i="1" dirty="0" smtClean="0"/>
              <a:t>L’innocuité, une recette pas compliquée, </a:t>
            </a:r>
            <a:r>
              <a:rPr lang="fr-CA" dirty="0" smtClean="0"/>
              <a:t>2009</a:t>
            </a:r>
          </a:p>
          <a:p>
            <a:r>
              <a:rPr lang="fr-CA" dirty="0" smtClean="0"/>
              <a:t>Ministère de l’Agriculture, des pêcheries et de l’alimentation du Québec</a:t>
            </a:r>
            <a:r>
              <a:rPr lang="fr-CA" i="1" dirty="0" smtClean="0"/>
              <a:t>, Guide du manipulateur d’aliments, </a:t>
            </a:r>
            <a:r>
              <a:rPr lang="fr-CA" dirty="0" smtClean="0"/>
              <a:t>Gouvernement du Québec, 2009</a:t>
            </a:r>
          </a:p>
          <a:p>
            <a:r>
              <a:rPr lang="fr-CA" dirty="0" smtClean="0"/>
              <a:t>Ministère de l’Agriculture, des pêcheries et de l’alimentation du Québec, Gouvernement du Québec, 2010, </a:t>
            </a:r>
            <a:r>
              <a:rPr lang="fr-CA" i="1" dirty="0" smtClean="0"/>
              <a:t>http://www.mapaq.gouv.qc.ca, </a:t>
            </a:r>
            <a:r>
              <a:rPr lang="fr-CA" dirty="0" smtClean="0"/>
              <a:t>consulté le 13 avril 2012</a:t>
            </a:r>
          </a:p>
          <a:p>
            <a:pPr>
              <a:buFont typeface="Wingdings" pitchFamily="2" charset="2"/>
              <a:buChar char="v"/>
            </a:pPr>
            <a:r>
              <a:rPr lang="fr-CA" i="1" dirty="0" smtClean="0"/>
              <a:t>La santé en un tour de main;</a:t>
            </a:r>
          </a:p>
          <a:p>
            <a:pPr>
              <a:buFont typeface="Wingdings" pitchFamily="2" charset="2"/>
              <a:buChar char="v"/>
            </a:pPr>
            <a:r>
              <a:rPr lang="fr-CA" i="1" dirty="0" smtClean="0"/>
              <a:t>Le thermo-guide:</a:t>
            </a:r>
          </a:p>
          <a:p>
            <a:pPr>
              <a:buFont typeface="Wingdings" pitchFamily="2" charset="2"/>
              <a:buChar char="v"/>
            </a:pPr>
            <a:r>
              <a:rPr lang="fr-CA" i="1" dirty="0" smtClean="0"/>
              <a:t>Dépliant contre les toxi-infections alimentaires: Guide du consommateur;</a:t>
            </a:r>
          </a:p>
          <a:p>
            <a:pPr>
              <a:buFont typeface="Wingdings" pitchFamily="2" charset="2"/>
              <a:buChar char="v"/>
            </a:pPr>
            <a:r>
              <a:rPr lang="fr-CA" i="1" dirty="0" smtClean="0"/>
              <a:t>Guide d’allergènes</a:t>
            </a:r>
          </a:p>
          <a:p>
            <a:pPr>
              <a:buNone/>
            </a:pPr>
            <a:endParaRPr lang="fr-CA" i="1" dirty="0" smtClean="0"/>
          </a:p>
          <a:p>
            <a:pPr>
              <a:buFont typeface="Wingdings" pitchFamily="2" charset="2"/>
              <a:buChar char="v"/>
            </a:pPr>
            <a:endParaRPr lang="fr-CA" i="1" dirty="0" smtClean="0"/>
          </a:p>
          <a:p>
            <a:pPr>
              <a:buFont typeface="Wingdings" pitchFamily="2" charset="2"/>
              <a:buChar char="v"/>
            </a:pPr>
            <a:endParaRPr lang="fr-CA" i="1" dirty="0"/>
          </a:p>
        </p:txBody>
      </p:sp>
    </p:spTree>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0"/>
            <a:ext cx="8229600" cy="1143000"/>
          </a:xfrm>
        </p:spPr>
        <p:txBody>
          <a:bodyPr/>
          <a:lstStyle/>
          <a:p>
            <a:r>
              <a:rPr lang="fr-CA" b="1" dirty="0" smtClean="0">
                <a:solidFill>
                  <a:schemeClr val="accent1">
                    <a:lumMod val="75000"/>
                  </a:schemeClr>
                </a:solidFill>
              </a:rPr>
              <a:t>GLOSSAIRE DES TERMES</a:t>
            </a:r>
            <a:endParaRPr lang="fr-CA" b="1" dirty="0">
              <a:solidFill>
                <a:schemeClr val="accent1">
                  <a:lumMod val="75000"/>
                </a:schemeClr>
              </a:solidFill>
            </a:endParaRPr>
          </a:p>
        </p:txBody>
      </p:sp>
      <p:sp>
        <p:nvSpPr>
          <p:cNvPr id="3" name="Espace réservé du contenu 2"/>
          <p:cNvSpPr>
            <a:spLocks noGrp="1"/>
          </p:cNvSpPr>
          <p:nvPr>
            <p:ph idx="1"/>
            <p:custDataLst>
              <p:tags r:id="rId2"/>
            </p:custDataLst>
          </p:nvPr>
        </p:nvSpPr>
        <p:spPr>
          <a:xfrm>
            <a:off x="0" y="1124744"/>
            <a:ext cx="8892480" cy="5544616"/>
          </a:xfrm>
        </p:spPr>
        <p:txBody>
          <a:bodyPr>
            <a:normAutofit fontScale="92500" lnSpcReduction="10000"/>
          </a:bodyPr>
          <a:lstStyle/>
          <a:p>
            <a:r>
              <a:rPr lang="fr-CA" b="1" dirty="0" smtClean="0"/>
              <a:t>MICROORGANISME: </a:t>
            </a:r>
            <a:r>
              <a:rPr lang="fr-CA" dirty="0" smtClean="0"/>
              <a:t>Minuscule organisme vivant, unicellulaire comme la bactérie, le champignon microscopique, le virus;</a:t>
            </a:r>
          </a:p>
          <a:p>
            <a:endParaRPr lang="fr-CA" b="1" dirty="0" smtClean="0"/>
          </a:p>
          <a:p>
            <a:r>
              <a:rPr lang="fr-CA" b="1" dirty="0" smtClean="0"/>
              <a:t>CONTAMINATION: </a:t>
            </a:r>
            <a:r>
              <a:rPr lang="fr-CA" dirty="0" smtClean="0"/>
              <a:t>Propagation d'une maladie ou de microorganismes;</a:t>
            </a:r>
          </a:p>
          <a:p>
            <a:endParaRPr lang="fr-CA" dirty="0" smtClean="0"/>
          </a:p>
          <a:p>
            <a:r>
              <a:rPr lang="fr-CA" b="1" dirty="0" smtClean="0"/>
              <a:t>PATHOGÈNE: </a:t>
            </a:r>
            <a:r>
              <a:rPr lang="fr-CA" dirty="0" smtClean="0"/>
              <a:t>Susceptible de provoquer une maladie chez l’humain (microorganisme);</a:t>
            </a:r>
          </a:p>
          <a:p>
            <a:endParaRPr lang="fr-CA" dirty="0" smtClean="0"/>
          </a:p>
          <a:p>
            <a:r>
              <a:rPr lang="fr-CA" b="1" dirty="0" smtClean="0"/>
              <a:t>CONTAMINATION CROISÉE: </a:t>
            </a:r>
            <a:r>
              <a:rPr lang="fr-CA" dirty="0" smtClean="0"/>
              <a:t>Contact d'un aliment avec un autre objet (ustensile, surface de travail, mains, etc.) ou autre aliment ayant été lui-même en contact avec un allergène ou un contaminant sans être nettoyé;</a:t>
            </a:r>
          </a:p>
          <a:p>
            <a:endParaRPr lang="fr-CA" dirty="0" smtClean="0"/>
          </a:p>
          <a:p>
            <a:pPr>
              <a:buNone/>
            </a:pPr>
            <a:endParaRPr lang="fr-CA" dirty="0" smtClean="0"/>
          </a:p>
        </p:txBody>
      </p:sp>
    </p:spTree>
  </p:cSld>
  <p:clrMapOvr>
    <a:masterClrMapping/>
  </p:clrMapOvr>
  <p:transition>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b="1" dirty="0" smtClean="0">
                <a:solidFill>
                  <a:schemeClr val="accent1">
                    <a:lumMod val="75000"/>
                  </a:schemeClr>
                </a:solidFill>
              </a:rPr>
              <a:t>GLOSSAIRE DES TERMES</a:t>
            </a:r>
            <a:endParaRPr lang="fr-CA" b="1" dirty="0">
              <a:solidFill>
                <a:schemeClr val="accent1">
                  <a:lumMod val="75000"/>
                </a:schemeClr>
              </a:solidFill>
            </a:endParaRPr>
          </a:p>
        </p:txBody>
      </p:sp>
      <p:sp>
        <p:nvSpPr>
          <p:cNvPr id="3" name="Espace réservé du contenu 2"/>
          <p:cNvSpPr>
            <a:spLocks noGrp="1"/>
          </p:cNvSpPr>
          <p:nvPr>
            <p:ph idx="1"/>
            <p:custDataLst>
              <p:tags r:id="rId2"/>
            </p:custDataLst>
          </p:nvPr>
        </p:nvSpPr>
        <p:spPr/>
        <p:txBody>
          <a:bodyPr>
            <a:normAutofit fontScale="92500" lnSpcReduction="20000"/>
          </a:bodyPr>
          <a:lstStyle/>
          <a:p>
            <a:r>
              <a:rPr lang="fr-CA" b="1" dirty="0" smtClean="0"/>
              <a:t>INNOCUITÉ: </a:t>
            </a:r>
            <a:r>
              <a:rPr lang="fr-CA" dirty="0" smtClean="0"/>
              <a:t>Qualité d'une chose qui n'est pas nuisible;</a:t>
            </a:r>
          </a:p>
          <a:p>
            <a:endParaRPr lang="fr-CA" dirty="0" smtClean="0"/>
          </a:p>
          <a:p>
            <a:r>
              <a:rPr lang="fr-CA" b="1" dirty="0" smtClean="0"/>
              <a:t>ALIMENTS POTENTIELLEMENT DANGEREUX (APD): </a:t>
            </a:r>
            <a:r>
              <a:rPr lang="fr-CA" dirty="0" smtClean="0"/>
              <a:t>Aliments susceptibles de développer une contamination par les microorganismes si les précautions établies ne sont pas respectées et pouvant rendre le consommateur malade;</a:t>
            </a:r>
          </a:p>
          <a:p>
            <a:pPr>
              <a:buNone/>
            </a:pPr>
            <a:endParaRPr lang="fr-CA" dirty="0" smtClean="0"/>
          </a:p>
          <a:p>
            <a:r>
              <a:rPr lang="fr-CA" b="1" dirty="0" smtClean="0"/>
              <a:t>ALIMENTS NON-POTENTIELLEMENT DANGEREUX (ANPD): </a:t>
            </a:r>
            <a:r>
              <a:rPr lang="fr-CA" dirty="0" smtClean="0"/>
              <a:t>Aliments moins susceptibles de développer une contamination et de rendre le consommateur malade.</a:t>
            </a:r>
          </a:p>
          <a:p>
            <a:pPr>
              <a:buNone/>
            </a:pPr>
            <a:endParaRPr lang="fr-CA" dirty="0" smtClean="0"/>
          </a:p>
          <a:p>
            <a:r>
              <a:rPr lang="fr-CA" b="1" dirty="0" smtClean="0"/>
              <a:t>ZONE DE DANGER: </a:t>
            </a:r>
            <a:r>
              <a:rPr lang="fr-CA" dirty="0" smtClean="0"/>
              <a:t>Zone de température idéale à éviter pour la croissance des microorganismes dans les aliments. </a:t>
            </a:r>
          </a:p>
          <a:p>
            <a:endParaRPr lang="fr-CA" dirty="0"/>
          </a:p>
        </p:txBody>
      </p:sp>
    </p:spTree>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914400" y="476672"/>
            <a:ext cx="8229600" cy="1143000"/>
          </a:xfrm>
        </p:spPr>
        <p:txBody>
          <a:bodyPr/>
          <a:lstStyle/>
          <a:p>
            <a:r>
              <a:rPr lang="fr-CA" b="1" dirty="0" smtClean="0">
                <a:solidFill>
                  <a:schemeClr val="accent1">
                    <a:lumMod val="75000"/>
                  </a:schemeClr>
                </a:solidFill>
              </a:rPr>
              <a:t>GLOSSAIRE DES TERMES</a:t>
            </a:r>
            <a:endParaRPr lang="fr-CA" b="1" dirty="0">
              <a:solidFill>
                <a:schemeClr val="accent1">
                  <a:lumMod val="75000"/>
                </a:schemeClr>
              </a:solidFill>
            </a:endParaRPr>
          </a:p>
        </p:txBody>
      </p:sp>
      <p:sp>
        <p:nvSpPr>
          <p:cNvPr id="3" name="Espace réservé du contenu 2"/>
          <p:cNvSpPr>
            <a:spLocks noGrp="1"/>
          </p:cNvSpPr>
          <p:nvPr>
            <p:ph idx="1"/>
            <p:custDataLst>
              <p:tags r:id="rId2"/>
            </p:custDataLst>
          </p:nvPr>
        </p:nvSpPr>
        <p:spPr>
          <a:xfrm>
            <a:off x="323528" y="1700808"/>
            <a:ext cx="8352928" cy="5157192"/>
          </a:xfrm>
        </p:spPr>
        <p:txBody>
          <a:bodyPr>
            <a:normAutofit fontScale="85000" lnSpcReduction="20000"/>
          </a:bodyPr>
          <a:lstStyle/>
          <a:p>
            <a:r>
              <a:rPr lang="fr-CA" b="1" dirty="0" smtClean="0"/>
              <a:t>Intoxication alimentaire </a:t>
            </a:r>
            <a:r>
              <a:rPr lang="fr-CA" dirty="0" smtClean="0"/>
              <a:t>(aussi appelée toxi-infection alimentaire):</a:t>
            </a:r>
          </a:p>
          <a:p>
            <a:pPr>
              <a:buFont typeface="Wingdings" pitchFamily="2" charset="2"/>
              <a:buChar char="ü"/>
            </a:pPr>
            <a:r>
              <a:rPr lang="fr-CA" dirty="0" smtClean="0"/>
              <a:t>Après avoir ingéré un aliment ou une eau contaminée par des bactéries, des virus, des parasites ou des substances chimiques;</a:t>
            </a:r>
          </a:p>
          <a:p>
            <a:pPr>
              <a:buFont typeface="Wingdings" pitchFamily="2" charset="2"/>
              <a:buChar char="ü"/>
            </a:pPr>
            <a:r>
              <a:rPr lang="fr-CA" dirty="0" smtClean="0"/>
              <a:t>La plupart des toxi-infections alimentaires sont bénignes et ne durent que quelques jours;</a:t>
            </a:r>
          </a:p>
          <a:p>
            <a:pPr>
              <a:buFont typeface="Wingdings" pitchFamily="2" charset="2"/>
              <a:buChar char="ü"/>
            </a:pPr>
            <a:r>
              <a:rPr lang="fr-CA" dirty="0" smtClean="0"/>
              <a:t> Leurs conséquences peuvent être plus graves, surtout chez les enfants, les femmes enceintes, les personnes âgées et celles dont le système immunitaire est affaibli.</a:t>
            </a:r>
          </a:p>
          <a:p>
            <a:pPr>
              <a:buNone/>
            </a:pPr>
            <a:r>
              <a:rPr lang="fr-CA" b="1" dirty="0" smtClean="0"/>
              <a:t>Les symptômes</a:t>
            </a:r>
          </a:p>
          <a:p>
            <a:r>
              <a:rPr lang="fr-CA" dirty="0" smtClean="0"/>
              <a:t>Crampes ou douleurs abdominales </a:t>
            </a:r>
          </a:p>
          <a:p>
            <a:r>
              <a:rPr lang="fr-CA" dirty="0" smtClean="0"/>
              <a:t>Diarrhée </a:t>
            </a:r>
          </a:p>
          <a:p>
            <a:r>
              <a:rPr lang="fr-CA" dirty="0" smtClean="0"/>
              <a:t>Nausées </a:t>
            </a:r>
          </a:p>
          <a:p>
            <a:r>
              <a:rPr lang="fr-CA" dirty="0" smtClean="0"/>
              <a:t>Vomissements </a:t>
            </a:r>
          </a:p>
          <a:p>
            <a:r>
              <a:rPr lang="fr-CA" dirty="0" smtClean="0"/>
              <a:t>Fièvre </a:t>
            </a:r>
          </a:p>
          <a:p>
            <a:r>
              <a:rPr lang="fr-CA" dirty="0" smtClean="0"/>
              <a:t>Maux de tête</a:t>
            </a:r>
          </a:p>
          <a:p>
            <a:pPr>
              <a:buFont typeface="Wingdings" pitchFamily="2" charset="2"/>
              <a:buChar char="ü"/>
            </a:pPr>
            <a:endParaRPr lang="fr-CA" dirty="0" smtClean="0"/>
          </a:p>
          <a:p>
            <a:pPr>
              <a:buFont typeface="Wingdings" pitchFamily="2" charset="2"/>
              <a:buChar char="ü"/>
            </a:pPr>
            <a:endParaRPr lang="fr-CA" dirty="0"/>
          </a:p>
        </p:txBody>
      </p:sp>
    </p:spTree>
  </p:cSld>
  <p:clrMapOvr>
    <a:masterClrMapping/>
  </p:clrMapOvr>
  <p:transition>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467544" y="908720"/>
            <a:ext cx="8136904" cy="4320479"/>
          </a:xfrm>
        </p:spPr>
        <p:txBody>
          <a:bodyPr>
            <a:normAutofit fontScale="90000"/>
          </a:bodyPr>
          <a:lstStyle/>
          <a:p>
            <a:r>
              <a:rPr lang="fr-CA" dirty="0" smtClean="0">
                <a:solidFill>
                  <a:schemeClr val="accent1">
                    <a:lumMod val="75000"/>
                  </a:schemeClr>
                </a:solidFill>
                <a:effectLst>
                  <a:outerShdw blurRad="38100" dist="38100" dir="2700000" algn="tl">
                    <a:srgbClr val="000000">
                      <a:alpha val="43137"/>
                    </a:srgbClr>
                  </a:outerShdw>
                </a:effectLst>
              </a:rPr>
              <a:t>Selon vous, quels sont les dangers reliés à l’hygiène et à la salubrité des aliments que nous retrouvons en cuisine collective ou à domicile?</a:t>
            </a:r>
            <a:endParaRPr lang="fr-CA" dirty="0">
              <a:solidFill>
                <a:schemeClr val="accent1">
                  <a:lumMod val="75000"/>
                </a:schemeClr>
              </a:solidFill>
              <a:effectLst>
                <a:outerShdw blurRad="38100" dist="38100" dir="2700000" algn="tl">
                  <a:srgbClr val="000000">
                    <a:alpha val="43137"/>
                  </a:srgbClr>
                </a:outerShdw>
              </a:effectLst>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0" y="620688"/>
            <a:ext cx="6846912" cy="1193304"/>
          </a:xfrm>
        </p:spPr>
        <p:txBody>
          <a:bodyPr/>
          <a:lstStyle/>
          <a:p>
            <a:r>
              <a:rPr lang="fr-CA" dirty="0" smtClean="0">
                <a:solidFill>
                  <a:schemeClr val="accent1">
                    <a:lumMod val="75000"/>
                  </a:schemeClr>
                </a:solidFill>
              </a:rPr>
              <a:t>SELON LE MAPAQ…</a:t>
            </a:r>
            <a:endParaRPr lang="fr-CA" dirty="0">
              <a:solidFill>
                <a:schemeClr val="accent1">
                  <a:lumMod val="75000"/>
                </a:schemeClr>
              </a:solidFill>
            </a:endParaRPr>
          </a:p>
        </p:txBody>
      </p:sp>
      <p:sp>
        <p:nvSpPr>
          <p:cNvPr id="3" name="Espace réservé du contenu 2"/>
          <p:cNvSpPr>
            <a:spLocks noGrp="1"/>
          </p:cNvSpPr>
          <p:nvPr>
            <p:ph type="subTitle" idx="1"/>
            <p:custDataLst>
              <p:tags r:id="rId2"/>
            </p:custDataLst>
          </p:nvPr>
        </p:nvSpPr>
        <p:spPr>
          <a:xfrm>
            <a:off x="611560" y="1916832"/>
            <a:ext cx="7854696" cy="1752600"/>
          </a:xfrm>
        </p:spPr>
        <p:txBody>
          <a:bodyPr/>
          <a:lstStyle/>
          <a:p>
            <a:pPr algn="ctr">
              <a:buNone/>
            </a:pPr>
            <a:r>
              <a:rPr lang="fr-CA" dirty="0" smtClean="0"/>
              <a:t>    </a:t>
            </a:r>
            <a:r>
              <a:rPr lang="fr-CA" dirty="0" smtClean="0">
                <a:latin typeface="+mj-lt"/>
              </a:rPr>
              <a:t>Il existe 5 points critiques à observer en cuisine, afin d’éviter la contamination alimentaire et les intoxications alimentaires</a:t>
            </a:r>
            <a:r>
              <a:rPr lang="fr-CA" dirty="0" smtClean="0"/>
              <a:t>.</a:t>
            </a:r>
            <a:endParaRPr lang="fr-CA" dirty="0"/>
          </a:p>
        </p:txBody>
      </p:sp>
      <p:sp>
        <p:nvSpPr>
          <p:cNvPr id="4" name="ZoneTexte 3"/>
          <p:cNvSpPr txBox="1"/>
          <p:nvPr>
            <p:custDataLst>
              <p:tags r:id="rId3"/>
            </p:custDataLst>
          </p:nvPr>
        </p:nvSpPr>
        <p:spPr>
          <a:xfrm>
            <a:off x="467544" y="3429000"/>
            <a:ext cx="8136904" cy="2554545"/>
          </a:xfrm>
          <a:prstGeom prst="rect">
            <a:avLst/>
          </a:prstGeom>
          <a:noFill/>
        </p:spPr>
        <p:txBody>
          <a:bodyPr wrap="square" rtlCol="0">
            <a:spAutoFit/>
          </a:bodyPr>
          <a:lstStyle/>
          <a:p>
            <a:pPr algn="ctr"/>
            <a:r>
              <a:rPr lang="fr-CA" sz="8000" i="1" dirty="0" smtClean="0">
                <a:latin typeface="+mj-lt"/>
              </a:rPr>
              <a:t>C’EST LA MÉTHODE DES 5 M</a:t>
            </a:r>
            <a:endParaRPr lang="fr-CA" sz="8000" i="1" dirty="0">
              <a:latin typeface="+mj-lt"/>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1052736"/>
            <a:ext cx="8229600" cy="1440160"/>
          </a:xfrm>
        </p:spPr>
        <p:txBody>
          <a:bodyPr>
            <a:normAutofit fontScale="90000"/>
          </a:bodyPr>
          <a:lstStyle/>
          <a:p>
            <a:pPr algn="ctr"/>
            <a:r>
              <a:rPr lang="fr-CA" b="1" dirty="0" smtClean="0">
                <a:solidFill>
                  <a:schemeClr val="accent3">
                    <a:lumMod val="75000"/>
                  </a:schemeClr>
                </a:solidFill>
              </a:rPr>
              <a:t>MATIÈRE: </a:t>
            </a:r>
            <a:r>
              <a:rPr lang="fr-CA" dirty="0" smtClean="0"/>
              <a:t/>
            </a:r>
            <a:br>
              <a:rPr lang="fr-CA" dirty="0" smtClean="0"/>
            </a:br>
            <a:r>
              <a:rPr lang="fr-CA" b="1" dirty="0" smtClean="0">
                <a:solidFill>
                  <a:schemeClr val="accent1">
                    <a:lumMod val="75000"/>
                  </a:schemeClr>
                </a:solidFill>
              </a:rPr>
              <a:t>Ce qui concerne l’aliment directement</a:t>
            </a:r>
            <a:endParaRPr lang="fr-CA" b="1" dirty="0">
              <a:solidFill>
                <a:schemeClr val="accent1">
                  <a:lumMod val="75000"/>
                </a:schemeClr>
              </a:solidFill>
            </a:endParaRPr>
          </a:p>
        </p:txBody>
      </p:sp>
      <p:sp>
        <p:nvSpPr>
          <p:cNvPr id="3" name="Espace réservé du contenu 2"/>
          <p:cNvSpPr>
            <a:spLocks noGrp="1"/>
          </p:cNvSpPr>
          <p:nvPr>
            <p:ph idx="1"/>
            <p:custDataLst>
              <p:tags r:id="rId2"/>
            </p:custDataLst>
          </p:nvPr>
        </p:nvSpPr>
        <p:spPr>
          <a:xfrm>
            <a:off x="323528" y="2468880"/>
            <a:ext cx="4690864" cy="4389120"/>
          </a:xfrm>
        </p:spPr>
        <p:txBody>
          <a:bodyPr>
            <a:normAutofit/>
          </a:bodyPr>
          <a:lstStyle/>
          <a:p>
            <a:pPr algn="l">
              <a:buFont typeface="Arial" pitchFamily="34" charset="0"/>
              <a:buChar char="•"/>
            </a:pPr>
            <a:r>
              <a:rPr lang="fr-CA" sz="3200" dirty="0" smtClean="0">
                <a:latin typeface="+mj-lt"/>
              </a:rPr>
              <a:t>Température</a:t>
            </a:r>
          </a:p>
          <a:p>
            <a:pPr algn="l">
              <a:buFont typeface="Wingdings" pitchFamily="2" charset="2"/>
              <a:buChar char="ü"/>
            </a:pPr>
            <a:r>
              <a:rPr lang="fr-CA" sz="3200" dirty="0" smtClean="0">
                <a:latin typeface="+mj-lt"/>
              </a:rPr>
              <a:t>Congélation: Minimum de   -18 °C</a:t>
            </a:r>
          </a:p>
          <a:p>
            <a:pPr algn="l">
              <a:buFont typeface="Wingdings" pitchFamily="2" charset="2"/>
              <a:buChar char="ü"/>
            </a:pPr>
            <a:r>
              <a:rPr lang="fr-CA" sz="3200" dirty="0" smtClean="0">
                <a:latin typeface="+mj-lt"/>
              </a:rPr>
              <a:t>Réfrigération: De 0° à 4°C</a:t>
            </a:r>
          </a:p>
          <a:p>
            <a:pPr algn="l">
              <a:buFont typeface="Wingdings" pitchFamily="2" charset="2"/>
              <a:buChar char="ü"/>
            </a:pPr>
            <a:r>
              <a:rPr lang="fr-CA" sz="3200" dirty="0" smtClean="0">
                <a:latin typeface="+mj-lt"/>
              </a:rPr>
              <a:t>Aliments servis chauds: Minimum de 60°C</a:t>
            </a:r>
          </a:p>
          <a:p>
            <a:pPr algn="l">
              <a:buFont typeface="Wingdings" pitchFamily="2" charset="2"/>
              <a:buChar char="ü"/>
            </a:pPr>
            <a:r>
              <a:rPr lang="fr-CA" sz="3200" dirty="0" smtClean="0">
                <a:latin typeface="+mj-lt"/>
              </a:rPr>
              <a:t>Évitez la zone de danger</a:t>
            </a:r>
          </a:p>
        </p:txBody>
      </p:sp>
      <p:sp>
        <p:nvSpPr>
          <p:cNvPr id="6" name="Rectangle à coins arrondis 5"/>
          <p:cNvSpPr/>
          <p:nvPr>
            <p:custDataLst>
              <p:tags r:id="rId3"/>
            </p:custDataLst>
          </p:nvPr>
        </p:nvSpPr>
        <p:spPr>
          <a:xfrm>
            <a:off x="5724128" y="2492896"/>
            <a:ext cx="3096344" cy="3168352"/>
          </a:xfrm>
          <a:prstGeom prst="wedgeRoundRectCallout">
            <a:avLst>
              <a:gd name="adj1" fmla="val -51618"/>
              <a:gd name="adj2" fmla="val 8611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200" dirty="0" smtClean="0">
                <a:solidFill>
                  <a:schemeClr val="tx1"/>
                </a:solidFill>
                <a:latin typeface="+mj-lt"/>
              </a:rPr>
              <a:t>Vérifiez régulièrement la température ambiante des équipements d’entreposage en utilisant un thermomètre fiable et calibré</a:t>
            </a:r>
            <a:endParaRPr lang="fr-CA" sz="2200" dirty="0">
              <a:solidFill>
                <a:schemeClr val="tx1"/>
              </a:solidFill>
              <a:latin typeface="+mj-lt"/>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1"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6" presetClass="emph" presetSubtype="0" fill="hold" grpId="2" nodeType="clickEffect">
                                  <p:stCondLst>
                                    <p:cond delay="0"/>
                                  </p:stCondLst>
                                  <p:childTnLst>
                                    <p:animScale>
                                      <p:cBhvr>
                                        <p:cTn id="38"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6" grpId="1" animBg="1"/>
      <p:bldP spid="6"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francais.traincancampus.com/images/archive/46/temp-dang-zonefr.jpg"/>
          <p:cNvPicPr>
            <a:picLocks noChangeAspect="1" noChangeArrowheads="1"/>
          </p:cNvPicPr>
          <p:nvPr>
            <p:custDataLst>
              <p:tags r:id="rId1"/>
            </p:custDataLst>
          </p:nvPr>
        </p:nvPicPr>
        <p:blipFill>
          <a:blip r:embed="rId6" cstate="print"/>
          <a:srcRect/>
          <a:stretch>
            <a:fillRect/>
          </a:stretch>
        </p:blipFill>
        <p:spPr bwMode="auto">
          <a:xfrm>
            <a:off x="5684912" y="1628800"/>
            <a:ext cx="3459088" cy="4459754"/>
          </a:xfrm>
          <a:prstGeom prst="rect">
            <a:avLst/>
          </a:prstGeom>
          <a:noFill/>
        </p:spPr>
      </p:pic>
      <p:sp>
        <p:nvSpPr>
          <p:cNvPr id="2" name="Titre 1"/>
          <p:cNvSpPr>
            <a:spLocks noGrp="1"/>
          </p:cNvSpPr>
          <p:nvPr>
            <p:ph type="ctrTitle"/>
            <p:custDataLst>
              <p:tags r:id="rId2"/>
            </p:custDataLst>
          </p:nvPr>
        </p:nvSpPr>
        <p:spPr>
          <a:xfrm>
            <a:off x="1619672" y="188641"/>
            <a:ext cx="5832648" cy="936104"/>
          </a:xfrm>
        </p:spPr>
        <p:txBody>
          <a:bodyPr/>
          <a:lstStyle/>
          <a:p>
            <a:r>
              <a:rPr lang="fr-CA" dirty="0" smtClean="0">
                <a:solidFill>
                  <a:schemeClr val="accent3">
                    <a:lumMod val="75000"/>
                  </a:schemeClr>
                </a:solidFill>
                <a:effectLst/>
              </a:rPr>
              <a:t>ZONE DE DANGER</a:t>
            </a:r>
            <a:endParaRPr lang="fr-CA" dirty="0">
              <a:solidFill>
                <a:schemeClr val="accent3">
                  <a:lumMod val="75000"/>
                </a:schemeClr>
              </a:solidFill>
              <a:effectLst/>
            </a:endParaRPr>
          </a:p>
        </p:txBody>
      </p:sp>
      <p:sp>
        <p:nvSpPr>
          <p:cNvPr id="3" name="Sous-titre 2"/>
          <p:cNvSpPr>
            <a:spLocks noGrp="1"/>
          </p:cNvSpPr>
          <p:nvPr>
            <p:ph type="subTitle" idx="1"/>
            <p:custDataLst>
              <p:tags r:id="rId3"/>
            </p:custDataLst>
          </p:nvPr>
        </p:nvSpPr>
        <p:spPr>
          <a:xfrm>
            <a:off x="179512" y="1124744"/>
            <a:ext cx="5472608" cy="5544616"/>
          </a:xfrm>
        </p:spPr>
        <p:txBody>
          <a:bodyPr>
            <a:normAutofit lnSpcReduction="10000"/>
          </a:bodyPr>
          <a:lstStyle/>
          <a:p>
            <a:pPr algn="just"/>
            <a:r>
              <a:rPr lang="fr-CA" dirty="0" smtClean="0"/>
              <a:t>	La zone de danger est l’intervalle de température la plus favorable à la croissance des microorganismes, pathogènes ou non, pouvant nuire entre autres aux propriétés organoleptiques et physico-chimiques de l’aliment. </a:t>
            </a:r>
          </a:p>
          <a:p>
            <a:pPr algn="just"/>
            <a:r>
              <a:rPr lang="fr-CA" dirty="0" smtClean="0"/>
              <a:t>	Cette croissance microbienne est celle responsable des toxi-infections alimentaires, pouvant affecter gravement la santé du consommateur. Elle peut provoquer de graves séquelles et peut même entrainer la mort</a:t>
            </a:r>
            <a:endParaRPr lang="fr-C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9698"/>
                                        </p:tgtEl>
                                        <p:attrNameLst>
                                          <p:attrName>style.visibility</p:attrName>
                                        </p:attrNameLst>
                                      </p:cBhvr>
                                      <p:to>
                                        <p:strVal val="visible"/>
                                      </p:to>
                                    </p:set>
                                    <p:anim calcmode="lin" valueType="num">
                                      <p:cBhvr additive="base">
                                        <p:cTn id="19" dur="500" fill="hold"/>
                                        <p:tgtEl>
                                          <p:spTgt spid="29698"/>
                                        </p:tgtEl>
                                        <p:attrNameLst>
                                          <p:attrName>ppt_x</p:attrName>
                                        </p:attrNameLst>
                                      </p:cBhvr>
                                      <p:tavLst>
                                        <p:tav tm="0">
                                          <p:val>
                                            <p:strVal val="#ppt_x"/>
                                          </p:val>
                                        </p:tav>
                                        <p:tav tm="100000">
                                          <p:val>
                                            <p:strVal val="#ppt_x"/>
                                          </p:val>
                                        </p:tav>
                                      </p:tavLst>
                                    </p:anim>
                                    <p:anim calcmode="lin" valueType="num">
                                      <p:cBhvr additive="base">
                                        <p:cTn id="20" dur="500" fill="hold"/>
                                        <p:tgtEl>
                                          <p:spTgt spid="2969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nodeType="clickEffect">
                                  <p:stCondLst>
                                    <p:cond delay="0"/>
                                  </p:stCondLst>
                                  <p:childTnLst>
                                    <p:animScale>
                                      <p:cBhvr>
                                        <p:cTn id="24" dur="2000" fill="hold"/>
                                        <p:tgtEl>
                                          <p:spTgt spid="2969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00.xml><?xml version="1.0" encoding="utf-8"?>
<p:tagLst xmlns:a="http://schemas.openxmlformats.org/drawingml/2006/main" xmlns:r="http://schemas.openxmlformats.org/officeDocument/2006/relationships" xmlns:p="http://schemas.openxmlformats.org/presentationml/2006/main">
  <p:tag name="NUM" val="19"/>
</p:tagLst>
</file>

<file path=ppt/tags/tag101.xml><?xml version="1.0" encoding="utf-8"?>
<p:tagLst xmlns:a="http://schemas.openxmlformats.org/drawingml/2006/main" xmlns:r="http://schemas.openxmlformats.org/officeDocument/2006/relationships" xmlns:p="http://schemas.openxmlformats.org/presentationml/2006/main">
  <p:tag name="NUM" val="20"/>
</p:tagLst>
</file>

<file path=ppt/tags/tag102.xml><?xml version="1.0" encoding="utf-8"?>
<p:tagLst xmlns:a="http://schemas.openxmlformats.org/drawingml/2006/main" xmlns:r="http://schemas.openxmlformats.org/officeDocument/2006/relationships" xmlns:p="http://schemas.openxmlformats.org/presentationml/2006/main">
  <p:tag name="NUM" val="21"/>
</p:tagLst>
</file>

<file path=ppt/tags/tag103.xml><?xml version="1.0" encoding="utf-8"?>
<p:tagLst xmlns:a="http://schemas.openxmlformats.org/drawingml/2006/main" xmlns:r="http://schemas.openxmlformats.org/officeDocument/2006/relationships" xmlns:p="http://schemas.openxmlformats.org/presentationml/2006/main">
  <p:tag name="NUM" val="22"/>
</p:tagLst>
</file>

<file path=ppt/tags/tag104.xml><?xml version="1.0" encoding="utf-8"?>
<p:tagLst xmlns:a="http://schemas.openxmlformats.org/drawingml/2006/main" xmlns:r="http://schemas.openxmlformats.org/officeDocument/2006/relationships" xmlns:p="http://schemas.openxmlformats.org/presentationml/2006/main">
  <p:tag name="NUM" val="23"/>
</p:tagLst>
</file>

<file path=ppt/tags/tag105.xml><?xml version="1.0" encoding="utf-8"?>
<p:tagLst xmlns:a="http://schemas.openxmlformats.org/drawingml/2006/main" xmlns:r="http://schemas.openxmlformats.org/officeDocument/2006/relationships" xmlns:p="http://schemas.openxmlformats.org/presentationml/2006/main">
  <p:tag name="NUM" val="24"/>
</p:tagLst>
</file>

<file path=ppt/tags/tag106.xml><?xml version="1.0" encoding="utf-8"?>
<p:tagLst xmlns:a="http://schemas.openxmlformats.org/drawingml/2006/main" xmlns:r="http://schemas.openxmlformats.org/officeDocument/2006/relationships" xmlns:p="http://schemas.openxmlformats.org/presentationml/2006/main">
  <p:tag name="NUM" val="25"/>
</p:tagLst>
</file>

<file path=ppt/tags/tag107.xml><?xml version="1.0" encoding="utf-8"?>
<p:tagLst xmlns:a="http://schemas.openxmlformats.org/drawingml/2006/main" xmlns:r="http://schemas.openxmlformats.org/officeDocument/2006/relationships" xmlns:p="http://schemas.openxmlformats.org/presentationml/2006/main">
  <p:tag name="NUM" val="26"/>
</p:tagLst>
</file>

<file path=ppt/tags/tag108.xml><?xml version="1.0" encoding="utf-8"?>
<p:tagLst xmlns:a="http://schemas.openxmlformats.org/drawingml/2006/main" xmlns:r="http://schemas.openxmlformats.org/officeDocument/2006/relationships" xmlns:p="http://schemas.openxmlformats.org/presentationml/2006/main">
  <p:tag name="NUM" val="1"/>
</p:tagLst>
</file>

<file path=ppt/tags/tag109.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10.xml><?xml version="1.0" encoding="utf-8"?>
<p:tagLst xmlns:a="http://schemas.openxmlformats.org/drawingml/2006/main" xmlns:r="http://schemas.openxmlformats.org/officeDocument/2006/relationships" xmlns:p="http://schemas.openxmlformats.org/presentationml/2006/main">
  <p:tag name="NUM" val="1"/>
</p:tagLst>
</file>

<file path=ppt/tags/tag1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6"/>
</p:tagLst>
</file>

<file path=ppt/tags/tag33.xml><?xml version="1.0" encoding="utf-8"?>
<p:tagLst xmlns:a="http://schemas.openxmlformats.org/drawingml/2006/main" xmlns:r="http://schemas.openxmlformats.org/officeDocument/2006/relationships" xmlns:p="http://schemas.openxmlformats.org/presentationml/2006/main">
  <p:tag name="NUM" val="7"/>
</p:tagLst>
</file>

<file path=ppt/tags/tag34.xml><?xml version="1.0" encoding="utf-8"?>
<p:tagLst xmlns:a="http://schemas.openxmlformats.org/drawingml/2006/main" xmlns:r="http://schemas.openxmlformats.org/officeDocument/2006/relationships" xmlns:p="http://schemas.openxmlformats.org/presentationml/2006/main">
  <p:tag name="NUM" val="8"/>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4"/>
</p:tagLst>
</file>

<file path=ppt/tags/tag71.xml><?xml version="1.0" encoding="utf-8"?>
<p:tagLst xmlns:a="http://schemas.openxmlformats.org/drawingml/2006/main" xmlns:r="http://schemas.openxmlformats.org/officeDocument/2006/relationships" xmlns:p="http://schemas.openxmlformats.org/presentationml/2006/main">
  <p:tag name="NUM" val="5"/>
</p:tagLst>
</file>

<file path=ppt/tags/tag72.xml><?xml version="1.0" encoding="utf-8"?>
<p:tagLst xmlns:a="http://schemas.openxmlformats.org/drawingml/2006/main" xmlns:r="http://schemas.openxmlformats.org/officeDocument/2006/relationships" xmlns:p="http://schemas.openxmlformats.org/presentationml/2006/main">
  <p:tag name="NUM" val="6"/>
</p:tagLst>
</file>

<file path=ppt/tags/tag73.xml><?xml version="1.0" encoding="utf-8"?>
<p:tagLst xmlns:a="http://schemas.openxmlformats.org/drawingml/2006/main" xmlns:r="http://schemas.openxmlformats.org/officeDocument/2006/relationships" xmlns:p="http://schemas.openxmlformats.org/presentationml/2006/main">
  <p:tag name="NUM" val="7"/>
</p:tagLst>
</file>

<file path=ppt/tags/tag74.xml><?xml version="1.0" encoding="utf-8"?>
<p:tagLst xmlns:a="http://schemas.openxmlformats.org/drawingml/2006/main" xmlns:r="http://schemas.openxmlformats.org/officeDocument/2006/relationships" xmlns:p="http://schemas.openxmlformats.org/presentationml/2006/main">
  <p:tag name="NUM" val="8"/>
</p:tagLst>
</file>

<file path=ppt/tags/tag75.xml><?xml version="1.0" encoding="utf-8"?>
<p:tagLst xmlns:a="http://schemas.openxmlformats.org/drawingml/2006/main" xmlns:r="http://schemas.openxmlformats.org/officeDocument/2006/relationships" xmlns:p="http://schemas.openxmlformats.org/presentationml/2006/main">
  <p:tag name="NUM" val="9"/>
</p:tagLst>
</file>

<file path=ppt/tags/tag76.xml><?xml version="1.0" encoding="utf-8"?>
<p:tagLst xmlns:a="http://schemas.openxmlformats.org/drawingml/2006/main" xmlns:r="http://schemas.openxmlformats.org/officeDocument/2006/relationships" xmlns:p="http://schemas.openxmlformats.org/presentationml/2006/main">
  <p:tag name="NUM" val="10"/>
</p:tagLst>
</file>

<file path=ppt/tags/tag77.xml><?xml version="1.0" encoding="utf-8"?>
<p:tagLst xmlns:a="http://schemas.openxmlformats.org/drawingml/2006/main" xmlns:r="http://schemas.openxmlformats.org/officeDocument/2006/relationships" xmlns:p="http://schemas.openxmlformats.org/presentationml/2006/main">
  <p:tag name="NUM" val="11"/>
</p:tagLst>
</file>

<file path=ppt/tags/tag78.xml><?xml version="1.0" encoding="utf-8"?>
<p:tagLst xmlns:a="http://schemas.openxmlformats.org/drawingml/2006/main" xmlns:r="http://schemas.openxmlformats.org/officeDocument/2006/relationships" xmlns:p="http://schemas.openxmlformats.org/presentationml/2006/main">
  <p:tag name="NUM" val="12"/>
</p:tagLst>
</file>

<file path=ppt/tags/tag79.xml><?xml version="1.0" encoding="utf-8"?>
<p:tagLst xmlns:a="http://schemas.openxmlformats.org/drawingml/2006/main" xmlns:r="http://schemas.openxmlformats.org/officeDocument/2006/relationships" xmlns:p="http://schemas.openxmlformats.org/presentationml/2006/main">
  <p:tag name="NUM" val="1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80.xml><?xml version="1.0" encoding="utf-8"?>
<p:tagLst xmlns:a="http://schemas.openxmlformats.org/drawingml/2006/main" xmlns:r="http://schemas.openxmlformats.org/officeDocument/2006/relationships" xmlns:p="http://schemas.openxmlformats.org/presentationml/2006/main">
  <p:tag name="NUM" val="14"/>
</p:tagLst>
</file>

<file path=ppt/tags/tag81.xml><?xml version="1.0" encoding="utf-8"?>
<p:tagLst xmlns:a="http://schemas.openxmlformats.org/drawingml/2006/main" xmlns:r="http://schemas.openxmlformats.org/officeDocument/2006/relationships" xmlns:p="http://schemas.openxmlformats.org/presentationml/2006/main">
  <p:tag name="NUM" val="15"/>
</p:tagLst>
</file>

<file path=ppt/tags/tag82.xml><?xml version="1.0" encoding="utf-8"?>
<p:tagLst xmlns:a="http://schemas.openxmlformats.org/drawingml/2006/main" xmlns:r="http://schemas.openxmlformats.org/officeDocument/2006/relationships" xmlns:p="http://schemas.openxmlformats.org/presentationml/2006/main">
  <p:tag name="NUM" val="1"/>
</p:tagLst>
</file>

<file path=ppt/tags/tag83.xml><?xml version="1.0" encoding="utf-8"?>
<p:tagLst xmlns:a="http://schemas.openxmlformats.org/drawingml/2006/main" xmlns:r="http://schemas.openxmlformats.org/officeDocument/2006/relationships" xmlns:p="http://schemas.openxmlformats.org/presentationml/2006/main">
  <p:tag name="NUM" val="2"/>
</p:tagLst>
</file>

<file path=ppt/tags/tag84.xml><?xml version="1.0" encoding="utf-8"?>
<p:tagLst xmlns:a="http://schemas.openxmlformats.org/drawingml/2006/main" xmlns:r="http://schemas.openxmlformats.org/officeDocument/2006/relationships" xmlns:p="http://schemas.openxmlformats.org/presentationml/2006/main">
  <p:tag name="NUM" val="3"/>
</p:tagLst>
</file>

<file path=ppt/tags/tag85.xml><?xml version="1.0" encoding="utf-8"?>
<p:tagLst xmlns:a="http://schemas.openxmlformats.org/drawingml/2006/main" xmlns:r="http://schemas.openxmlformats.org/officeDocument/2006/relationships" xmlns:p="http://schemas.openxmlformats.org/presentationml/2006/main">
  <p:tag name="NUM" val="4"/>
</p:tagLst>
</file>

<file path=ppt/tags/tag86.xml><?xml version="1.0" encoding="utf-8"?>
<p:tagLst xmlns:a="http://schemas.openxmlformats.org/drawingml/2006/main" xmlns:r="http://schemas.openxmlformats.org/officeDocument/2006/relationships" xmlns:p="http://schemas.openxmlformats.org/presentationml/2006/main">
  <p:tag name="NUM" val="5"/>
</p:tagLst>
</file>

<file path=ppt/tags/tag87.xml><?xml version="1.0" encoding="utf-8"?>
<p:tagLst xmlns:a="http://schemas.openxmlformats.org/drawingml/2006/main" xmlns:r="http://schemas.openxmlformats.org/officeDocument/2006/relationships" xmlns:p="http://schemas.openxmlformats.org/presentationml/2006/main">
  <p:tag name="NUM" val="6"/>
</p:tagLst>
</file>

<file path=ppt/tags/tag88.xml><?xml version="1.0" encoding="utf-8"?>
<p:tagLst xmlns:a="http://schemas.openxmlformats.org/drawingml/2006/main" xmlns:r="http://schemas.openxmlformats.org/officeDocument/2006/relationships" xmlns:p="http://schemas.openxmlformats.org/presentationml/2006/main">
  <p:tag name="NUM" val="7"/>
</p:tagLst>
</file>

<file path=ppt/tags/tag89.xml><?xml version="1.0" encoding="utf-8"?>
<p:tagLst xmlns:a="http://schemas.openxmlformats.org/drawingml/2006/main" xmlns:r="http://schemas.openxmlformats.org/officeDocument/2006/relationships" xmlns:p="http://schemas.openxmlformats.org/presentationml/2006/main">
  <p:tag name="NUM" val="8"/>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ags/tag90.xml><?xml version="1.0" encoding="utf-8"?>
<p:tagLst xmlns:a="http://schemas.openxmlformats.org/drawingml/2006/main" xmlns:r="http://schemas.openxmlformats.org/officeDocument/2006/relationships" xmlns:p="http://schemas.openxmlformats.org/presentationml/2006/main">
  <p:tag name="NUM" val="9"/>
</p:tagLst>
</file>

<file path=ppt/tags/tag91.xml><?xml version="1.0" encoding="utf-8"?>
<p:tagLst xmlns:a="http://schemas.openxmlformats.org/drawingml/2006/main" xmlns:r="http://schemas.openxmlformats.org/officeDocument/2006/relationships" xmlns:p="http://schemas.openxmlformats.org/presentationml/2006/main">
  <p:tag name="NUM" val="10"/>
</p:tagLst>
</file>

<file path=ppt/tags/tag92.xml><?xml version="1.0" encoding="utf-8"?>
<p:tagLst xmlns:a="http://schemas.openxmlformats.org/drawingml/2006/main" xmlns:r="http://schemas.openxmlformats.org/officeDocument/2006/relationships" xmlns:p="http://schemas.openxmlformats.org/presentationml/2006/main">
  <p:tag name="NUM" val="11"/>
</p:tagLst>
</file>

<file path=ppt/tags/tag93.xml><?xml version="1.0" encoding="utf-8"?>
<p:tagLst xmlns:a="http://schemas.openxmlformats.org/drawingml/2006/main" xmlns:r="http://schemas.openxmlformats.org/officeDocument/2006/relationships" xmlns:p="http://schemas.openxmlformats.org/presentationml/2006/main">
  <p:tag name="NUM" val="12"/>
</p:tagLst>
</file>

<file path=ppt/tags/tag94.xml><?xml version="1.0" encoding="utf-8"?>
<p:tagLst xmlns:a="http://schemas.openxmlformats.org/drawingml/2006/main" xmlns:r="http://schemas.openxmlformats.org/officeDocument/2006/relationships" xmlns:p="http://schemas.openxmlformats.org/presentationml/2006/main">
  <p:tag name="NUM" val="13"/>
</p:tagLst>
</file>

<file path=ppt/tags/tag95.xml><?xml version="1.0" encoding="utf-8"?>
<p:tagLst xmlns:a="http://schemas.openxmlformats.org/drawingml/2006/main" xmlns:r="http://schemas.openxmlformats.org/officeDocument/2006/relationships" xmlns:p="http://schemas.openxmlformats.org/presentationml/2006/main">
  <p:tag name="NUM" val="14"/>
</p:tagLst>
</file>

<file path=ppt/tags/tag96.xml><?xml version="1.0" encoding="utf-8"?>
<p:tagLst xmlns:a="http://schemas.openxmlformats.org/drawingml/2006/main" xmlns:r="http://schemas.openxmlformats.org/officeDocument/2006/relationships" xmlns:p="http://schemas.openxmlformats.org/presentationml/2006/main">
  <p:tag name="NUM" val="15"/>
</p:tagLst>
</file>

<file path=ppt/tags/tag97.xml><?xml version="1.0" encoding="utf-8"?>
<p:tagLst xmlns:a="http://schemas.openxmlformats.org/drawingml/2006/main" xmlns:r="http://schemas.openxmlformats.org/officeDocument/2006/relationships" xmlns:p="http://schemas.openxmlformats.org/presentationml/2006/main">
  <p:tag name="NUM" val="16"/>
</p:tagLst>
</file>

<file path=ppt/tags/tag98.xml><?xml version="1.0" encoding="utf-8"?>
<p:tagLst xmlns:a="http://schemas.openxmlformats.org/drawingml/2006/main" xmlns:r="http://schemas.openxmlformats.org/officeDocument/2006/relationships" xmlns:p="http://schemas.openxmlformats.org/presentationml/2006/main">
  <p:tag name="NUM" val="17"/>
</p:tagLst>
</file>

<file path=ppt/tags/tag99.xml><?xml version="1.0" encoding="utf-8"?>
<p:tagLst xmlns:a="http://schemas.openxmlformats.org/drawingml/2006/main" xmlns:r="http://schemas.openxmlformats.org/officeDocument/2006/relationships" xmlns:p="http://schemas.openxmlformats.org/presentationml/2006/main">
  <p:tag name="NUM" val="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Personnalisé 4">
      <a:dk1>
        <a:sysClr val="windowText" lastClr="000000"/>
      </a:dk1>
      <a:lt1>
        <a:sysClr val="window" lastClr="FFFFFF"/>
      </a:lt1>
      <a:dk2>
        <a:srgbClr val="248EEF"/>
      </a:dk2>
      <a:lt2>
        <a:srgbClr val="FFFFFF"/>
      </a:lt2>
      <a:accent1>
        <a:srgbClr val="0F6FC6"/>
      </a:accent1>
      <a:accent2>
        <a:srgbClr val="009DD9"/>
      </a:accent2>
      <a:accent3>
        <a:srgbClr val="083E6F"/>
      </a:accent3>
      <a:accent4>
        <a:srgbClr val="02485C"/>
      </a:accent4>
      <a:accent5>
        <a:srgbClr val="0075A2"/>
      </a:accent5>
      <a:accent6>
        <a:srgbClr val="0075A2"/>
      </a:accent6>
      <a:hlink>
        <a:srgbClr val="4FCEFF"/>
      </a:hlink>
      <a:folHlink>
        <a:srgbClr val="04617B"/>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1284</TotalTime>
  <Words>2067</Words>
  <Application>Microsoft Office PowerPoint</Application>
  <PresentationFormat>Affichage à l'écran (4:3)</PresentationFormat>
  <Paragraphs>282</Paragraphs>
  <Slides>29</Slides>
  <Notes>27</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Débit</vt:lpstr>
      <vt:lpstr>FORMATION AUX ANIMATRICES:  PAYS-D’EN-HAUT–EN-FORME</vt:lpstr>
      <vt:lpstr>VOLET 1:  GUIDE D’HYGIÈNE ET SALUBRITÉ POUR LES MANIPULATEURS D’ALIMENTS </vt:lpstr>
      <vt:lpstr>GLOSSAIRE DES TERMES</vt:lpstr>
      <vt:lpstr>GLOSSAIRE DES TERMES</vt:lpstr>
      <vt:lpstr>GLOSSAIRE DES TERMES</vt:lpstr>
      <vt:lpstr>Selon vous, quels sont les dangers reliés à l’hygiène et à la salubrité des aliments que nous retrouvons en cuisine collective ou à domicile?</vt:lpstr>
      <vt:lpstr>SELON LE MAPAQ…</vt:lpstr>
      <vt:lpstr>MATIÈRE:  Ce qui concerne l’aliment directement</vt:lpstr>
      <vt:lpstr>ZONE DE DANGER</vt:lpstr>
      <vt:lpstr>ALIMENTS POTENTIELLEMENT DANGEUREUX</vt:lpstr>
      <vt:lpstr>MATIÈRE</vt:lpstr>
      <vt:lpstr>MATIÈRE</vt:lpstr>
      <vt:lpstr>MATIÈRE</vt:lpstr>
      <vt:lpstr>MÉTHODE: Techniques utilisées pour éviter les contaminations</vt:lpstr>
      <vt:lpstr>MÉTHODE</vt:lpstr>
      <vt:lpstr>MÉTHODE</vt:lpstr>
      <vt:lpstr>MÉTHODE</vt:lpstr>
      <vt:lpstr>MÉTHODE</vt:lpstr>
      <vt:lpstr>MÉTHODE</vt:lpstr>
      <vt:lpstr>MAIN-D’ŒUVRE:  Tout ce qui entoure les manipulateurs d’aliments</vt:lpstr>
      <vt:lpstr>Diapositive 21</vt:lpstr>
      <vt:lpstr>MAIN-D’OEUVRE</vt:lpstr>
      <vt:lpstr>MAIN-D’OEUVRE</vt:lpstr>
      <vt:lpstr>MATÉRIEL: Tout ce qui est en contact avec les matières premières ou les produits finis</vt:lpstr>
      <vt:lpstr>MILIEU: LOCAUX DE PRÉPARATION</vt:lpstr>
      <vt:lpstr>EXERCISES</vt:lpstr>
      <vt:lpstr>EXERCISES</vt:lpstr>
      <vt:lpstr>EXERCISES</vt:lpstr>
      <vt:lpstr>RÉFÉRENCE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AU ANIMATRICE: PAYS-D’EN-HAUT –EN-FORME</dc:title>
  <dc:creator>Julie-Ann</dc:creator>
  <cp:lastModifiedBy>Julieann</cp:lastModifiedBy>
  <cp:revision>133</cp:revision>
  <dcterms:created xsi:type="dcterms:W3CDTF">2012-04-13T13:20:03Z</dcterms:created>
  <dcterms:modified xsi:type="dcterms:W3CDTF">2012-05-03T23:38:30Z</dcterms:modified>
</cp:coreProperties>
</file>